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1" r:id="rId1"/>
    <p:sldMasterId id="2147483665" r:id="rId2"/>
    <p:sldMasterId id="2147483677" r:id="rId3"/>
  </p:sldMasterIdLst>
  <p:notesMasterIdLst>
    <p:notesMasterId r:id="rId75"/>
  </p:notesMasterIdLst>
  <p:handoutMasterIdLst>
    <p:handoutMasterId r:id="rId76"/>
  </p:handoutMasterIdLst>
  <p:sldIdLst>
    <p:sldId id="2810" r:id="rId4"/>
    <p:sldId id="3152" r:id="rId5"/>
    <p:sldId id="3168" r:id="rId6"/>
    <p:sldId id="3104" r:id="rId7"/>
    <p:sldId id="3148" r:id="rId8"/>
    <p:sldId id="3181" r:id="rId9"/>
    <p:sldId id="3221" r:id="rId10"/>
    <p:sldId id="3222" r:id="rId11"/>
    <p:sldId id="3109" r:id="rId12"/>
    <p:sldId id="3223" r:id="rId13"/>
    <p:sldId id="3112" r:id="rId14"/>
    <p:sldId id="3182" r:id="rId15"/>
    <p:sldId id="3224" r:id="rId16"/>
    <p:sldId id="3225" r:id="rId17"/>
    <p:sldId id="3226" r:id="rId18"/>
    <p:sldId id="3227" r:id="rId19"/>
    <p:sldId id="3164" r:id="rId20"/>
    <p:sldId id="3228" r:id="rId21"/>
    <p:sldId id="3229" r:id="rId22"/>
    <p:sldId id="3230" r:id="rId23"/>
    <p:sldId id="3231" r:id="rId24"/>
    <p:sldId id="3232" r:id="rId25"/>
    <p:sldId id="3233" r:id="rId26"/>
    <p:sldId id="3234" r:id="rId27"/>
    <p:sldId id="3138" r:id="rId28"/>
    <p:sldId id="3183" r:id="rId29"/>
    <p:sldId id="3184" r:id="rId30"/>
    <p:sldId id="3116" r:id="rId31"/>
    <p:sldId id="3235" r:id="rId32"/>
    <p:sldId id="3115" r:id="rId33"/>
    <p:sldId id="3185" r:id="rId34"/>
    <p:sldId id="3186" r:id="rId35"/>
    <p:sldId id="3187" r:id="rId36"/>
    <p:sldId id="3188" r:id="rId37"/>
    <p:sldId id="3189" r:id="rId38"/>
    <p:sldId id="3190" r:id="rId39"/>
    <p:sldId id="3191" r:id="rId40"/>
    <p:sldId id="3192" r:id="rId41"/>
    <p:sldId id="3193" r:id="rId42"/>
    <p:sldId id="3194" r:id="rId43"/>
    <p:sldId id="3195" r:id="rId44"/>
    <p:sldId id="3196" r:id="rId45"/>
    <p:sldId id="3197" r:id="rId46"/>
    <p:sldId id="3198" r:id="rId47"/>
    <p:sldId id="3199" r:id="rId48"/>
    <p:sldId id="3200" r:id="rId49"/>
    <p:sldId id="3201" r:id="rId50"/>
    <p:sldId id="3202" r:id="rId51"/>
    <p:sldId id="3203" r:id="rId52"/>
    <p:sldId id="3204" r:id="rId53"/>
    <p:sldId id="3205" r:id="rId54"/>
    <p:sldId id="3207" r:id="rId55"/>
    <p:sldId id="3208" r:id="rId56"/>
    <p:sldId id="3217" r:id="rId57"/>
    <p:sldId id="3210" r:id="rId58"/>
    <p:sldId id="3211" r:id="rId59"/>
    <p:sldId id="3236" r:id="rId60"/>
    <p:sldId id="3141" r:id="rId61"/>
    <p:sldId id="3237" r:id="rId62"/>
    <p:sldId id="3143" r:id="rId63"/>
    <p:sldId id="3213" r:id="rId64"/>
    <p:sldId id="3212" r:id="rId65"/>
    <p:sldId id="3214" r:id="rId66"/>
    <p:sldId id="3218" r:id="rId67"/>
    <p:sldId id="3220" r:id="rId68"/>
    <p:sldId id="3180" r:id="rId69"/>
    <p:sldId id="3177" r:id="rId70"/>
    <p:sldId id="3179" r:id="rId71"/>
    <p:sldId id="3178" r:id="rId72"/>
    <p:sldId id="3159" r:id="rId73"/>
    <p:sldId id="3215" r:id="rId74"/>
  </p:sldIdLst>
  <p:sldSz cx="10058400" cy="7772400"/>
  <p:notesSz cx="7315200" cy="96012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9901B438-3A54-4CC6-99B8-F704D173193A}">
          <p14:sldIdLst>
            <p14:sldId id="2810"/>
            <p14:sldId id="3152"/>
            <p14:sldId id="3168"/>
            <p14:sldId id="3104"/>
            <p14:sldId id="3148"/>
            <p14:sldId id="3181"/>
            <p14:sldId id="3221"/>
            <p14:sldId id="3222"/>
            <p14:sldId id="3109"/>
            <p14:sldId id="3223"/>
            <p14:sldId id="3112"/>
            <p14:sldId id="3182"/>
            <p14:sldId id="3224"/>
            <p14:sldId id="3225"/>
            <p14:sldId id="3226"/>
            <p14:sldId id="3227"/>
            <p14:sldId id="3164"/>
            <p14:sldId id="3228"/>
            <p14:sldId id="3229"/>
            <p14:sldId id="3230"/>
            <p14:sldId id="3231"/>
            <p14:sldId id="3232"/>
            <p14:sldId id="3233"/>
            <p14:sldId id="3234"/>
            <p14:sldId id="3138"/>
            <p14:sldId id="3183"/>
            <p14:sldId id="3184"/>
            <p14:sldId id="3116"/>
            <p14:sldId id="3235"/>
            <p14:sldId id="3115"/>
            <p14:sldId id="3185"/>
            <p14:sldId id="3186"/>
            <p14:sldId id="3187"/>
            <p14:sldId id="3188"/>
            <p14:sldId id="3189"/>
            <p14:sldId id="3190"/>
            <p14:sldId id="3191"/>
            <p14:sldId id="3192"/>
            <p14:sldId id="3193"/>
            <p14:sldId id="3194"/>
            <p14:sldId id="3195"/>
            <p14:sldId id="3196"/>
            <p14:sldId id="3197"/>
            <p14:sldId id="3198"/>
            <p14:sldId id="3199"/>
            <p14:sldId id="3200"/>
            <p14:sldId id="3201"/>
            <p14:sldId id="3202"/>
            <p14:sldId id="3203"/>
            <p14:sldId id="3204"/>
            <p14:sldId id="3205"/>
            <p14:sldId id="3207"/>
            <p14:sldId id="3208"/>
            <p14:sldId id="3217"/>
            <p14:sldId id="3210"/>
            <p14:sldId id="3211"/>
            <p14:sldId id="3236"/>
            <p14:sldId id="3141"/>
            <p14:sldId id="3237"/>
            <p14:sldId id="3143"/>
            <p14:sldId id="3213"/>
            <p14:sldId id="3212"/>
            <p14:sldId id="3214"/>
            <p14:sldId id="3218"/>
            <p14:sldId id="3220"/>
            <p14:sldId id="3180"/>
            <p14:sldId id="3177"/>
            <p14:sldId id="3179"/>
            <p14:sldId id="3178"/>
            <p14:sldId id="3159"/>
            <p14:sldId id="32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02" userDrawn="1">
          <p15:clr>
            <a:srgbClr val="A4A3A4"/>
          </p15:clr>
        </p15:guide>
        <p15:guide id="2" pos="2226" userDrawn="1">
          <p15:clr>
            <a:srgbClr val="A4A3A4"/>
          </p15:clr>
        </p15:guide>
        <p15:guide id="3" orient="horz" pos="3024" userDrawn="1">
          <p15:clr>
            <a:srgbClr val="A4A3A4"/>
          </p15:clr>
        </p15:guide>
        <p15:guide id="4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olin020" initials="v" lastIdx="1" clrIdx="0"/>
  <p:cmAuthor id="1" name="Yingyan Lin" initials="v" lastIdx="2" clrIdx="1">
    <p:extLst>
      <p:ext uri="{19B8F6BF-5375-455C-9EA6-DF929625EA0E}">
        <p15:presenceInfo xmlns:p15="http://schemas.microsoft.com/office/powerpoint/2012/main" userId="Yingyan Lin" providerId="None"/>
      </p:ext>
    </p:extLst>
  </p:cmAuthor>
  <p:cmAuthor id="2" name="You Haoran" initials="YH" lastIdx="2" clrIdx="2">
    <p:extLst>
      <p:ext uri="{19B8F6BF-5375-455C-9EA6-DF929625EA0E}">
        <p15:presenceInfo xmlns:p15="http://schemas.microsoft.com/office/powerpoint/2012/main" userId="25d691dd4e7ed78a" providerId="Windows Live"/>
      </p:ext>
    </p:extLst>
  </p:cmAuthor>
  <p:cmAuthor id="3" name="ye zhifan" initials="yz" lastIdx="1" clrIdx="3">
    <p:extLst>
      <p:ext uri="{19B8F6BF-5375-455C-9EA6-DF929625EA0E}">
        <p15:presenceInfo xmlns:p15="http://schemas.microsoft.com/office/powerpoint/2012/main" userId="0789e0d9502774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DFF8FD"/>
    <a:srgbClr val="D0F5FC"/>
    <a:srgbClr val="A6EEEC"/>
    <a:srgbClr val="FFFFFF"/>
    <a:srgbClr val="ADE3E7"/>
    <a:srgbClr val="B2E2E0"/>
    <a:srgbClr val="E8B8B0"/>
    <a:srgbClr val="F2F1F7"/>
    <a:srgbClr val="2DB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06" autoAdjust="0"/>
    <p:restoredTop sz="95687" autoAdjust="0"/>
  </p:normalViewPr>
  <p:slideViewPr>
    <p:cSldViewPr snapToGrid="0" snapToObjects="1">
      <p:cViewPr>
        <p:scale>
          <a:sx n="114" d="100"/>
          <a:sy n="114" d="100"/>
        </p:scale>
        <p:origin x="440" y="272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-4280" y="-336"/>
      </p:cViewPr>
      <p:guideLst>
        <p:guide orient="horz" pos="2702"/>
        <p:guide pos="2226"/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CE_handoutmas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" y="8873267"/>
            <a:ext cx="7315200" cy="741270"/>
          </a:xfrm>
          <a:prstGeom prst="rect">
            <a:avLst/>
          </a:prstGeom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9033" tIns="49517" rIns="99033" bIns="49517" rtlCol="0"/>
          <a:lstStyle>
            <a:lvl1pPr algn="l">
              <a:defRPr sz="1300"/>
            </a:lvl1pPr>
          </a:lstStyle>
          <a:p>
            <a:endParaRPr lang="en-US" dirty="0">
              <a:solidFill>
                <a:srgbClr val="142958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9" y="2"/>
            <a:ext cx="3169920" cy="480060"/>
          </a:xfrm>
          <a:prstGeom prst="rect">
            <a:avLst/>
          </a:prstGeom>
        </p:spPr>
        <p:txBody>
          <a:bodyPr vert="horz" lIns="99033" tIns="49517" rIns="99033" bIns="49517" rtlCol="0"/>
          <a:lstStyle>
            <a:lvl1pPr algn="r">
              <a:defRPr sz="1300"/>
            </a:lvl1pPr>
          </a:lstStyle>
          <a:p>
            <a:fld id="{257356FF-FEF1-EF48-BD73-4B95B2E46E83}" type="datetimeFigureOut">
              <a:rPr lang="en-US" smtClean="0">
                <a:solidFill>
                  <a:srgbClr val="F16322"/>
                </a:solidFill>
              </a:rPr>
              <a:t>2/27/23</a:t>
            </a:fld>
            <a:endParaRPr lang="en-US" dirty="0">
              <a:solidFill>
                <a:srgbClr val="F1632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908802" y="9334499"/>
            <a:ext cx="404707" cy="265034"/>
          </a:xfrm>
          <a:prstGeom prst="rect">
            <a:avLst/>
          </a:prstGeom>
        </p:spPr>
        <p:txBody>
          <a:bodyPr vert="horz" lIns="99033" tIns="49517" rIns="99033" bIns="49517" rtlCol="0" anchor="b"/>
          <a:lstStyle>
            <a:lvl1pPr algn="r">
              <a:defRPr sz="1300"/>
            </a:lvl1pPr>
          </a:lstStyle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‹#›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0048813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9033" tIns="49517" rIns="99033" bIns="49517" rtlCol="0"/>
          <a:lstStyle>
            <a:lvl1pPr algn="l">
              <a:defRPr sz="1300">
                <a:solidFill>
                  <a:srgbClr val="1429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2"/>
            <a:ext cx="3169920" cy="480060"/>
          </a:xfrm>
          <a:prstGeom prst="rect">
            <a:avLst/>
          </a:prstGeom>
        </p:spPr>
        <p:txBody>
          <a:bodyPr vert="horz" lIns="99033" tIns="49517" rIns="99033" bIns="49517" rtlCol="0"/>
          <a:lstStyle>
            <a:lvl1pPr algn="r">
              <a:defRPr sz="1300">
                <a:solidFill>
                  <a:srgbClr val="F16322"/>
                </a:solidFill>
              </a:defRPr>
            </a:lvl1pPr>
          </a:lstStyle>
          <a:p>
            <a:fld id="{DBF7D493-8EEB-7E45-916B-5FBC49ABC710}" type="datetimeFigureOut">
              <a:rPr lang="en-US" smtClean="0"/>
              <a:pPr/>
              <a:t>2/27/23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28738" y="720725"/>
            <a:ext cx="46577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3" tIns="49517" rIns="99033" bIns="495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33" tIns="49517" rIns="99033" bIns="495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ECE_handoutmas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" y="8873267"/>
            <a:ext cx="7315200" cy="741270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908802" y="9334499"/>
            <a:ext cx="404707" cy="265034"/>
          </a:xfrm>
          <a:prstGeom prst="rect">
            <a:avLst/>
          </a:prstGeom>
        </p:spPr>
        <p:txBody>
          <a:bodyPr vert="horz" lIns="99033" tIns="49517" rIns="99033" bIns="49517" rtlCol="0" anchor="b"/>
          <a:lstStyle>
            <a:lvl1pPr algn="r">
              <a:defRPr sz="1300"/>
            </a:lvl1pPr>
          </a:lstStyle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‹#›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3564108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8738" y="720725"/>
            <a:ext cx="46577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3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Afternoon! Today, we are going to present “title”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1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1424527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8738" y="720725"/>
            <a:ext cx="46577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response to these questions, we propose VITALITY.</a:t>
            </a:r>
          </a:p>
          <a:p>
            <a:pPr rtl="0"/>
            <a:endParaRPr lang="en-US" altLang="zh-CN" dirty="0"/>
          </a:p>
          <a:p>
            <a:pPr rtl="0"/>
            <a:r>
              <a:rPr lang="en-US" altLang="zh-CN" dirty="0"/>
              <a:t>At Algorithm level, we propose a</a:t>
            </a:r>
            <a:r>
              <a:rPr lang="zh-CN" altLang="en-US" dirty="0"/>
              <a:t> </a:t>
            </a:r>
            <a:r>
              <a:rPr lang="en-US" altLang="zh-CN" dirty="0"/>
              <a:t>linear</a:t>
            </a:r>
            <a:r>
              <a:rPr lang="zh-CN" altLang="en-US" dirty="0"/>
              <a:t> </a:t>
            </a:r>
            <a:r>
              <a:rPr lang="en-US" altLang="zh-CN" dirty="0"/>
              <a:t>attention algorithm and a training pipeline that unifies low-rank and sparse approximation</a:t>
            </a:r>
          </a:p>
          <a:p>
            <a:pPr rtl="0"/>
            <a:r>
              <a:rPr lang="en-US" altLang="zh-CN" dirty="0"/>
              <a:t>At Accelerator level, we exploit the low-rank component without introducing any run-time sparsity</a:t>
            </a:r>
          </a:p>
          <a:p>
            <a:pPr rtl="0"/>
            <a:r>
              <a:rPr lang="en-US" altLang="zh-CN" dirty="0"/>
              <a:t>Major highlights of our work are</a:t>
            </a:r>
          </a:p>
          <a:p>
            <a:pPr marL="285750" indent="-285750" rtl="0">
              <a:buFontTx/>
              <a:buChar char="-"/>
            </a:pPr>
            <a:r>
              <a:rPr lang="en-US" altLang="zh-CN" dirty="0"/>
              <a:t>First codesigned accelerator for</a:t>
            </a:r>
          </a:p>
          <a:p>
            <a:pPr marL="285750" indent="-285750" rtl="0">
              <a:buFontTx/>
              <a:buChar char="-"/>
            </a:pPr>
            <a:r>
              <a:rPr lang="en-US" altLang="zh-CN" dirty="0"/>
              <a:t>Higher accuracy….</a:t>
            </a:r>
          </a:p>
          <a:p>
            <a:pPr marL="285750" indent="-285750" rtl="0">
              <a:buFontTx/>
              <a:buChar char="-"/>
            </a:pPr>
            <a:r>
              <a:rPr lang="en-US" altLang="zh-CN" dirty="0" err="1"/>
              <a:t>ViTALITY</a:t>
            </a:r>
            <a:r>
              <a:rPr lang="en-US" altLang="zh-CN" dirty="0"/>
              <a:t> achieves...</a:t>
            </a:r>
            <a:br>
              <a:rPr lang="en-US" altLang="zh-CN" dirty="0"/>
            </a:br>
            <a:r>
              <a:rPr lang="en-US" altLang="zh-CN" dirty="0"/>
              <a:t>[TARGET END OF  5-min HERE]</a:t>
            </a:r>
          </a:p>
          <a:p>
            <a:pPr rtl="0"/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10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780086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8738" y="720725"/>
            <a:ext cx="46577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altLang="zh-CN" dirty="0"/>
              <a:t>Here we first go over the proposed </a:t>
            </a:r>
            <a:r>
              <a:rPr lang="en-US" altLang="zh-CN" dirty="0" err="1"/>
              <a:t>ViTALiTy</a:t>
            </a:r>
            <a:r>
              <a:rPr lang="en-US" altLang="zh-CN" dirty="0"/>
              <a:t> algorithm.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11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705002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8738" y="720725"/>
            <a:ext cx="46577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altLang="zh-CN" dirty="0"/>
              <a:t>First, the </a:t>
            </a:r>
            <a:r>
              <a:rPr lang="en-US" altLang="zh-CN" dirty="0" err="1"/>
              <a:t>softmax</a:t>
            </a:r>
            <a:r>
              <a:rPr lang="en-US" altLang="zh-CN" dirty="0"/>
              <a:t> is simply a special case of similarity measure between Q matrix and K matrix. By using matrix associative property, where K matrix and V matrix are multiplied first, leads to an attention with linear space and time complexity.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12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1213930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8738" y="720725"/>
            <a:ext cx="46577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altLang="zh-CN" dirty="0"/>
              <a:t>Based on the findings, we propose Taylor attention. </a:t>
            </a:r>
          </a:p>
          <a:p>
            <a:pPr rtl="0"/>
            <a:r>
              <a:rPr lang="en-US" altLang="zh-CN" dirty="0"/>
              <a:t>Here we first represent softmax attention as Taylor Expansion comprising</a:t>
            </a:r>
          </a:p>
          <a:p>
            <a:pPr rtl="0"/>
            <a:r>
              <a:rPr lang="en-US" altLang="zh-CN" dirty="0"/>
              <a:t>First-order approximation and Higher-order Terms</a:t>
            </a:r>
            <a:endParaRPr lang="en-US" sz="13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13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1632614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8738" y="720725"/>
            <a:ext cx="46577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3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14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61312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8738" y="720725"/>
            <a:ext cx="46577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Q: What is softmax actually capturing ?</a:t>
            </a:r>
          </a:p>
          <a:p>
            <a:pPr marL="0" marR="0" lvl="0" indent="0" algn="l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identify that it inherently captures both weak and strong correlations </a:t>
            </a:r>
          </a:p>
          <a:p>
            <a:pPr marL="0" marR="0" lvl="0" indent="0" algn="l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between Q matrix and K matrix</a:t>
            </a:r>
            <a:endParaRPr lang="en-US" sz="13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15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410563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8738" y="720725"/>
            <a:ext cx="46577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altLang="zh-CN" sz="13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b="0" i="0" dirty="0">
                <a:solidFill>
                  <a:srgbClr val="1D1C1D"/>
                </a:solidFill>
                <a:effectLst/>
                <a:latin typeface="Slack-Lato"/>
              </a:rPr>
              <a:t>More specifically, we find that after “</a:t>
            </a:r>
            <a:r>
              <a:rPr lang="en-US" altLang="zh-CN" b="1" i="0" dirty="0">
                <a:solidFill>
                  <a:srgbClr val="1D1C1D"/>
                </a:solidFill>
                <a:effectLst/>
                <a:latin typeface="Slack-Lato"/>
              </a:rPr>
              <a:t>MEAN-CENTERING of KEYS</a:t>
            </a:r>
            <a:r>
              <a:rPr lang="en-US" altLang="zh-CN" b="0" i="0" dirty="0">
                <a:solidFill>
                  <a:srgbClr val="1D1C1D"/>
                </a:solidFill>
                <a:effectLst/>
                <a:latin typeface="Slack-Lato"/>
              </a:rPr>
              <a:t>”, up to 67% of the “</a:t>
            </a:r>
            <a:r>
              <a:rPr lang="en-US" altLang="zh-CN" b="1" i="0" dirty="0">
                <a:solidFill>
                  <a:srgbClr val="1D1C1D"/>
                </a:solidFill>
                <a:effectLst/>
                <a:latin typeface="Slack-Lato"/>
              </a:rPr>
              <a:t>SIMILARITY</a:t>
            </a:r>
            <a:r>
              <a:rPr lang="en-US" altLang="zh-CN" b="0" i="0" dirty="0">
                <a:solidFill>
                  <a:srgbClr val="1D1C1D"/>
                </a:solidFill>
                <a:effectLst/>
                <a:latin typeface="Slack-Lato"/>
              </a:rPr>
              <a:t>” scores lie in minus one to one.  These are dense and weak </a:t>
            </a:r>
            <a:r>
              <a:rPr lang="en-US" altLang="zh-CN" b="1" i="0" dirty="0">
                <a:solidFill>
                  <a:srgbClr val="1D1C1D"/>
                </a:solidFill>
                <a:effectLst/>
                <a:latin typeface="Slack-Lato"/>
              </a:rPr>
              <a:t>correlations </a:t>
            </a:r>
            <a:r>
              <a:rPr lang="en-US" altLang="zh-CN" b="0" i="0" dirty="0">
                <a:solidFill>
                  <a:srgbClr val="1D1C1D"/>
                </a:solidFill>
                <a:effectLst/>
                <a:latin typeface="Slack-Lato"/>
              </a:rPr>
              <a:t>which are represented by this first-order approximation.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zh-CN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dirty="0"/>
              <a:t>While the remaining </a:t>
            </a:r>
            <a:r>
              <a:rPr lang="en-US" altLang="zh-CN" b="0" i="0" dirty="0">
                <a:solidFill>
                  <a:srgbClr val="1D1C1D"/>
                </a:solidFill>
                <a:effectLst/>
                <a:latin typeface="Slack-Lato"/>
              </a:rPr>
              <a:t>33% similarity lying outside [-1, 1), with high magnitude, corresponds to sparse and strong connections represented by higher-order terms.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zh-CN" b="0" i="0" dirty="0">
              <a:solidFill>
                <a:srgbClr val="1D1C1D"/>
              </a:solidFill>
              <a:effectLst/>
              <a:latin typeface="Slack-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16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947328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8738" y="720725"/>
            <a:ext cx="46577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3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17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86661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8738" y="720725"/>
            <a:ext cx="46577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3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18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40165940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8738" y="720725"/>
            <a:ext cx="46577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3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context matrix G, compute  time is linear in n while memory is independent of number of patches.</a:t>
            </a:r>
          </a:p>
          <a:p>
            <a:pPr rtl="0"/>
            <a:r>
              <a:rPr lang="en-US" sz="13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observe that Linear Taylor Attention Reduces Attention Flops by 3x-10x on various </a:t>
            </a:r>
            <a:r>
              <a:rPr lang="en-US" sz="13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</a:t>
            </a:r>
            <a:r>
              <a:rPr lang="en-US" sz="13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19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1042296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 it is well known,  Vision Transformers have achieved SOTA performance in many Computer Vision tasks by outperforming CNNs in accuracy. The success of </a:t>
            </a:r>
            <a:r>
              <a:rPr lang="en-US" dirty="0" err="1"/>
              <a:t>ViTs</a:t>
            </a:r>
            <a:r>
              <a:rPr lang="en-US" dirty="0"/>
              <a:t> is attributed to its </a:t>
            </a:r>
            <a:r>
              <a:rPr lang="en-IN" sz="1400" b="1" dirty="0"/>
              <a:t>Multi-head attention component or </a:t>
            </a:r>
            <a:r>
              <a:rPr lang="en-US" dirty="0"/>
              <a:t>MHA that can capture global information and long-range interactions across patches of an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2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009337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8738" y="720725"/>
            <a:ext cx="46577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3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</a:t>
            </a:r>
            <a:r>
              <a:rPr lang="en-US" altLang="zh-CN" b="0" i="0" dirty="0">
                <a:solidFill>
                  <a:srgbClr val="1D1C1D"/>
                </a:solidFill>
                <a:effectLst/>
                <a:latin typeface="Slack-Lato"/>
              </a:rPr>
              <a:t>TAYLOR ATTENTION is a double-edged sword. </a:t>
            </a:r>
          </a:p>
          <a:p>
            <a:pPr algn="l"/>
            <a:r>
              <a:rPr lang="en-US" altLang="zh-CN" b="0" i="0" dirty="0">
                <a:solidFill>
                  <a:srgbClr val="1D1C1D"/>
                </a:solidFill>
                <a:effectLst/>
                <a:latin typeface="Slack-Lato"/>
              </a:rPr>
              <a:t>DESPITE THE BENEFITS OF LINEAR COMPLEXITY, it has couple of issues:</a:t>
            </a:r>
          </a:p>
          <a:p>
            <a:r>
              <a:rPr lang="en-US" sz="13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issue is that: directly applying the first-order approximation will cause a severe accuracy drop. On 7 </a:t>
            </a:r>
            <a:r>
              <a:rPr lang="en-US" sz="13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</a:t>
            </a:r>
            <a:r>
              <a:rPr lang="en-US" sz="13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models, the accuracy drops from 76% to 23%.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20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378921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8738" y="720725"/>
            <a:ext cx="46577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3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</a:t>
            </a:r>
            <a:r>
              <a:rPr lang="en-US" altLang="zh-CN" b="0" i="0" dirty="0">
                <a:solidFill>
                  <a:srgbClr val="1D1C1D"/>
                </a:solidFill>
                <a:effectLst/>
                <a:latin typeface="Slack-Lato"/>
              </a:rPr>
              <a:t>TAYLOR ATTENTION is a double-edged sword. </a:t>
            </a:r>
          </a:p>
          <a:p>
            <a:pPr algn="l"/>
            <a:r>
              <a:rPr lang="en-US" altLang="zh-CN" b="0" i="0" dirty="0">
                <a:solidFill>
                  <a:srgbClr val="1D1C1D"/>
                </a:solidFill>
                <a:effectLst/>
                <a:latin typeface="Slack-Lato"/>
              </a:rPr>
              <a:t>DESPITE THE BENEFITS OF LINEAR COMPLEXITY, it has couple of issues:</a:t>
            </a:r>
          </a:p>
          <a:p>
            <a:r>
              <a:rPr lang="en-US" sz="13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issue is that: directly applying the first-order approximation will cause a severe accuracy drop. On 7 </a:t>
            </a:r>
            <a:r>
              <a:rPr lang="en-US" sz="13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</a:t>
            </a:r>
            <a:r>
              <a:rPr lang="en-US" sz="13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models, the accuracy drops from 76% to 23%.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21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19988747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8738" y="720725"/>
            <a:ext cx="46577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altLang="zh-CN" b="0" i="0" dirty="0">
                <a:solidFill>
                  <a:srgbClr val="1D1C1D"/>
                </a:solidFill>
                <a:effectLst/>
                <a:latin typeface="Slack-Lato"/>
              </a:rPr>
              <a:t>To address these issues caused by computing higher-order terms, our insight is</a:t>
            </a:r>
            <a:endParaRPr lang="en-US" sz="13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EFB91-0E46-0049-83A0-416CE633497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fficinaSansITCStd Book"/>
                <a:ea typeface="+mn-ea"/>
                <a:cs typeface="OfficinaSansITCStd Book"/>
              </a:rPr>
              <a:pPr marL="0" marR="0" lvl="0" indent="0" algn="r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fficinaSansITCStd Book"/>
              <a:ea typeface="+mn-ea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8635468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8738" y="720725"/>
            <a:ext cx="46577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3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propose to unify low-rank linear Taylor attention with</a:t>
            </a:r>
          </a:p>
          <a:p>
            <a:pPr rtl="0"/>
            <a:r>
              <a:rPr lang="en-US" sz="13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sparse attention  approximation of the higher-order terms, </a:t>
            </a:r>
          </a:p>
          <a:p>
            <a:pPr rtl="0"/>
            <a:endParaRPr lang="en-US" sz="13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3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we apply the threshold-based pruning algorithm in Sanger.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EFB91-0E46-0049-83A0-416CE633497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fficinaSansITCStd Book"/>
                <a:ea typeface="+mn-ea"/>
                <a:cs typeface="OfficinaSansITCStd Book"/>
              </a:rPr>
              <a:pPr marL="0" marR="0" lvl="0" indent="0" algn="r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fficinaSansITCStd Book"/>
              <a:ea typeface="+mn-ea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17766745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8738" y="720725"/>
            <a:ext cx="46577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altLang="zh-CN" b="0" i="0" dirty="0">
                <a:solidFill>
                  <a:srgbClr val="1D1C1D"/>
                </a:solidFill>
                <a:effectLst/>
                <a:latin typeface="Slack-Lato"/>
              </a:rPr>
              <a:t>The sparse attention during training helps regularize and boost the accuracy of otherwise low-rank linear attention</a:t>
            </a:r>
            <a:endParaRPr lang="en-US" sz="13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EFB91-0E46-0049-83A0-416CE633497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fficinaSansITCStd Book"/>
                <a:ea typeface="+mn-ea"/>
                <a:cs typeface="OfficinaSansITCStd Book"/>
              </a:rPr>
              <a:pPr marL="0" marR="0" lvl="0" indent="0" algn="r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fficinaSansITCStd Book"/>
              <a:ea typeface="+mn-ea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459701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8738" y="720725"/>
            <a:ext cx="46577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3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we find that sparse attention is not necessary after the training is done:</a:t>
            </a:r>
          </a:p>
          <a:p>
            <a:pPr rtl="0"/>
            <a:endParaRPr lang="en-US" sz="13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3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the </a:t>
            </a:r>
            <a:r>
              <a:rPr lang="en-US" altLang="zh-CN" sz="13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sparse attention is </a:t>
            </a:r>
            <a:r>
              <a:rPr lang="en-US" sz="13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 useful during the initial training epochs, and it actually diminishes after the first 10 epochs.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EFB91-0E46-0049-83A0-416CE633497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fficinaSansITCStd Book"/>
                <a:ea typeface="+mn-ea"/>
                <a:cs typeface="OfficinaSansITCStd Book"/>
              </a:rPr>
              <a:pPr marL="0" marR="0" lvl="0" indent="0" algn="r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fficinaSansITCStd Book"/>
              <a:ea typeface="+mn-ea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8188773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8738" y="720725"/>
            <a:ext cx="46577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3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we find that sparse attention is not necessary after the training is done:</a:t>
            </a:r>
          </a:p>
          <a:p>
            <a:pPr rtl="0"/>
            <a:endParaRPr lang="en-US" sz="13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3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the </a:t>
            </a:r>
            <a:r>
              <a:rPr lang="en-US" altLang="zh-CN" sz="13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sparse attention is </a:t>
            </a:r>
            <a:r>
              <a:rPr lang="en-US" sz="13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 useful during the initial training epochs, and it actually diminishes after the first 10 epochs.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26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8188773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8738" y="720725"/>
            <a:ext cx="46577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3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 on this observation, we can directly drop the sparse attention </a:t>
            </a:r>
          </a:p>
          <a:p>
            <a:pPr rtl="0"/>
            <a:r>
              <a:rPr lang="en-US" sz="13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inference without hurting much of accuracy .</a:t>
            </a:r>
          </a:p>
          <a:p>
            <a:pPr rtl="0"/>
            <a:endParaRPr lang="en-US" sz="13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3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during inference, we only has a linear attention and we have no dynamic sparsity patterns, </a:t>
            </a:r>
          </a:p>
          <a:p>
            <a:pPr rtl="0"/>
            <a:r>
              <a:rPr lang="en-US" sz="13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enables a simpler accelerator design without any need for reconfigurability.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27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7195701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8738" y="720725"/>
            <a:ext cx="46577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3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is and overview of our proposed algorithm:</a:t>
            </a:r>
          </a:p>
          <a:p>
            <a:pPr rtl="0"/>
            <a:r>
              <a:rPr lang="en-US" sz="13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training, we use the sparse attention to approximate the higher order terms, and during inference, we only the linear attention.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28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2254761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8738" y="720725"/>
            <a:ext cx="46577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29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92252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 a typical </a:t>
            </a:r>
            <a:r>
              <a:rPr lang="en-US" altLang="zh-CN" dirty="0" err="1"/>
              <a:t>ViT</a:t>
            </a:r>
            <a:r>
              <a:rPr lang="en-US" altLang="zh-CN" dirty="0"/>
              <a:t> model, input images are split into patches and fed into the model comprising multiple layers of Transformer blocks. </a:t>
            </a:r>
          </a:p>
          <a:p>
            <a:endParaRPr lang="en-US" altLang="zh-CN" dirty="0"/>
          </a:p>
          <a:p>
            <a:r>
              <a:rPr lang="en-US" altLang="zh-CN" dirty="0"/>
              <a:t>Each transformer block has an MHA module where the input X goes through a 3-step computation: computing Q/K/V vectors, followed by calculating the </a:t>
            </a:r>
            <a:r>
              <a:rPr lang="en-US" altLang="zh-CN" dirty="0" err="1"/>
              <a:t>softmax</a:t>
            </a:r>
            <a:r>
              <a:rPr lang="en-US" altLang="zh-CN" dirty="0"/>
              <a:t> attention S, and finally computing the attention score 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3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0536223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8738" y="720725"/>
            <a:ext cx="46577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altLang="zh-CN" dirty="0"/>
              <a:t>OK, then let me introduce the Vitality accelerator.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30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7772995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8738" y="720725"/>
            <a:ext cx="46577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8" name="Google Shape;578;p3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 our proposed algorithm can linearize the computation complexity and achieves 3x-10x FLOPs reduction on the multi-head self-attention layer. </a:t>
            </a:r>
            <a:br>
              <a:rPr lang="en-US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Empirically we find that this FLOPs reduction may not result in a real hardware speedup.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our testing GPUs, we find that the proposed Linear Attention algorithm only achieves 0.6x - 0.8x throughput in the attention layer.</a:t>
            </a:r>
            <a:endParaRPr sz="13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39:notes"/>
          <p:cNvSpPr txBox="1">
            <a:spLocks noGrp="1"/>
          </p:cNvSpPr>
          <p:nvPr>
            <p:ph type="sldNum" idx="12"/>
          </p:nvPr>
        </p:nvSpPr>
        <p:spPr>
          <a:xfrm>
            <a:off x="6908802" y="9334499"/>
            <a:ext cx="404707" cy="26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8738" y="720725"/>
            <a:ext cx="46577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p4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because, by approximating this Softmax Attention with the proposed Linear Taylor Attention, </a:t>
            </a:r>
            <a:endParaRPr/>
          </a:p>
        </p:txBody>
      </p:sp>
      <p:sp>
        <p:nvSpPr>
          <p:cNvPr id="587" name="Google Shape;587;p40:notes"/>
          <p:cNvSpPr txBox="1">
            <a:spLocks noGrp="1"/>
          </p:cNvSpPr>
          <p:nvPr>
            <p:ph type="sldNum" idx="12"/>
          </p:nvPr>
        </p:nvSpPr>
        <p:spPr>
          <a:xfrm>
            <a:off x="6908802" y="9334499"/>
            <a:ext cx="404707" cy="26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8738" y="720725"/>
            <a:ext cx="46577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5" name="Google Shape;595;p4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-US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introduced several pre/post-processing operations, as highlighted in colors, such as mean-centering, computing row-sum and column-sum of matrices as well as vector-matrix additions, multiplication, and divisions.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 sz="13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41:notes"/>
          <p:cNvSpPr txBox="1">
            <a:spLocks noGrp="1"/>
          </p:cNvSpPr>
          <p:nvPr>
            <p:ph type="sldNum" idx="12"/>
          </p:nvPr>
        </p:nvSpPr>
        <p:spPr>
          <a:xfrm>
            <a:off x="6908802" y="9334499"/>
            <a:ext cx="404707" cy="26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8738" y="720725"/>
            <a:ext cx="46577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6" name="Google Shape;606;p4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analyzing the FLOPs and latency breakdown of the </a:t>
            </a:r>
            <a:r>
              <a:rPr lang="en-US" sz="13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Softmax</a:t>
            </a:r>
            <a:r>
              <a:rPr lang="en-US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Attention and the proposed liner Taylor Attention, we find that: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Despite a small number of FLOPs, the above pre/post-processing operations can have non-trivial latency overhead, they can contribute to about 80% of the overall latency on our testing GPUs.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42:notes"/>
          <p:cNvSpPr txBox="1">
            <a:spLocks noGrp="1"/>
          </p:cNvSpPr>
          <p:nvPr>
            <p:ph type="sldNum" idx="12"/>
          </p:nvPr>
        </p:nvSpPr>
        <p:spPr>
          <a:xfrm>
            <a:off x="6908802" y="9334499"/>
            <a:ext cx="404707" cy="26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8738" y="720725"/>
            <a:ext cx="46577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8" name="Google Shape;618;p4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because, on general computing platforms, we do not have </a:t>
            </a:r>
            <a:r>
              <a:rPr lang="en-US" sz="1400" b="1" dirty="0">
                <a:solidFill>
                  <a:srgbClr val="0066CC"/>
                </a:solidFill>
              </a:rPr>
              <a:t>dedicated hardware modules </a:t>
            </a:r>
            <a:r>
              <a:rPr lang="en-US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efficiently compute those pre-post processing operations;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we do not have </a:t>
            </a:r>
            <a:r>
              <a:rPr lang="en-US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US" sz="1400" b="1" dirty="0">
                <a:solidFill>
                  <a:srgbClr val="0066CC"/>
                </a:solidFill>
              </a:rPr>
              <a:t>effective pipeline </a:t>
            </a:r>
            <a:r>
              <a:rPr lang="en-US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avoid latency bottlenecks due to new data dependencies introduced by these </a:t>
            </a:r>
            <a:r>
              <a:rPr lang="en-US" altLang="zh-CN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operations</a:t>
            </a:r>
            <a:r>
              <a:rPr lang="en-US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3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43:notes"/>
          <p:cNvSpPr txBox="1">
            <a:spLocks noGrp="1"/>
          </p:cNvSpPr>
          <p:nvPr>
            <p:ph type="sldNum" idx="12"/>
          </p:nvPr>
        </p:nvSpPr>
        <p:spPr>
          <a:xfrm>
            <a:off x="6908802" y="9334499"/>
            <a:ext cx="404707" cy="26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8738" y="720725"/>
            <a:ext cx="46577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7" name="Google Shape;627;p4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-US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observation motivates us to build a dedicated accelerator that equips with </a:t>
            </a:r>
            <a:r>
              <a:rPr lang="en-US" sz="1400" b="1" dirty="0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dedicated hardware modules</a:t>
            </a:r>
            <a:r>
              <a:rPr lang="en-US" sz="1400" b="0" dirty="0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Integrates an </a:t>
            </a:r>
            <a:r>
              <a:rPr lang="en-US" sz="1400" b="1" dirty="0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optimized pipeline</a:t>
            </a:r>
            <a:r>
              <a:rPr lang="en-US" sz="1400" b="0" dirty="0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 to fully leverage our algorithm’s potential.</a:t>
            </a:r>
            <a:endParaRPr sz="1400" b="1" dirty="0">
              <a:solidFill>
                <a:srgbClr val="0066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44:notes"/>
          <p:cNvSpPr txBox="1">
            <a:spLocks noGrp="1"/>
          </p:cNvSpPr>
          <p:nvPr>
            <p:ph type="sldNum" idx="12"/>
          </p:nvPr>
        </p:nvSpPr>
        <p:spPr>
          <a:xfrm>
            <a:off x="6908802" y="9334499"/>
            <a:ext cx="404707" cy="26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8738" y="720725"/>
            <a:ext cx="46577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6" name="Google Shape;636;p4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this motivation, our designed accelerator first features a muti-chunk design: aside from a systolic array for computing matrix multiplications, our accelerator is equipped with multiple sub-accelerators.</a:t>
            </a:r>
            <a:endParaRPr dirty="0"/>
          </a:p>
        </p:txBody>
      </p:sp>
      <p:sp>
        <p:nvSpPr>
          <p:cNvPr id="637" name="Google Shape;637;p45:notes"/>
          <p:cNvSpPr txBox="1">
            <a:spLocks noGrp="1"/>
          </p:cNvSpPr>
          <p:nvPr>
            <p:ph type="sldNum" idx="12"/>
          </p:nvPr>
        </p:nvSpPr>
        <p:spPr>
          <a:xfrm>
            <a:off x="6908802" y="9334499"/>
            <a:ext cx="404707" cy="26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8738" y="720725"/>
            <a:ext cx="46577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6" name="Google Shape;646;p4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-US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designed for one type of pre/post-processing operations.</a:t>
            </a:r>
            <a:endParaRPr dirty="0"/>
          </a:p>
        </p:txBody>
      </p:sp>
      <p:sp>
        <p:nvSpPr>
          <p:cNvPr id="647" name="Google Shape;647;p46:notes"/>
          <p:cNvSpPr txBox="1">
            <a:spLocks noGrp="1"/>
          </p:cNvSpPr>
          <p:nvPr>
            <p:ph type="sldNum" idx="12"/>
          </p:nvPr>
        </p:nvSpPr>
        <p:spPr>
          <a:xfrm>
            <a:off x="6908802" y="9334499"/>
            <a:ext cx="404707" cy="26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8738" y="720725"/>
            <a:ext cx="46577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7" name="Google Shape;657;p4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specifically, we have three sub-accelerators in this red box:</a:t>
            </a:r>
            <a:endParaRPr dirty="0"/>
          </a:p>
        </p:txBody>
      </p:sp>
      <p:sp>
        <p:nvSpPr>
          <p:cNvPr id="658" name="Google Shape;658;p47:notes"/>
          <p:cNvSpPr txBox="1">
            <a:spLocks noGrp="1"/>
          </p:cNvSpPr>
          <p:nvPr>
            <p:ph type="sldNum" idx="12"/>
          </p:nvPr>
        </p:nvSpPr>
        <p:spPr>
          <a:xfrm>
            <a:off x="6908802" y="9334499"/>
            <a:ext cx="404707" cy="26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Despite its impressive performance, </a:t>
            </a:r>
            <a:r>
              <a:rPr lang="en-US" altLang="zh-CN" dirty="0" err="1"/>
              <a:t>ViTs</a:t>
            </a:r>
            <a:r>
              <a:rPr lang="en-US" altLang="zh-CN" dirty="0"/>
              <a:t> are not friendly to hardware efficiency </a:t>
            </a:r>
          </a:p>
          <a:p>
            <a:r>
              <a:rPr lang="en-US" altLang="zh-CN" dirty="0"/>
              <a:t>due to their required MHA modules. To better understand the underlying cause, we profile </a:t>
            </a:r>
            <a:r>
              <a:rPr lang="en-IN" altLang="zh-CN" sz="1200" b="0" dirty="0"/>
              <a:t>Multi-head attention</a:t>
            </a:r>
            <a:r>
              <a:rPr lang="en-US" altLang="zh-CN" dirty="0"/>
              <a:t> runtime, comprising the three steps, in terms of percentage breakdown across various commercial edge devices: ranging from powerful and resource rich to less powerful resource-constrained devices.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4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16930886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8738" y="720725"/>
            <a:ext cx="46577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7" name="Google Shape;667;p4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specifically, we have three sub-accelerators in this red box:</a:t>
            </a:r>
            <a:endParaRPr lang="en-US" altLang="zh-C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The first one is an accumulator array for calculating the row-sum and column-sum of matrices.</a:t>
            </a:r>
            <a:endParaRPr dirty="0"/>
          </a:p>
        </p:txBody>
      </p:sp>
      <p:sp>
        <p:nvSpPr>
          <p:cNvPr id="668" name="Google Shape;668;p48:notes"/>
          <p:cNvSpPr txBox="1">
            <a:spLocks noGrp="1"/>
          </p:cNvSpPr>
          <p:nvPr>
            <p:ph type="sldNum" idx="12"/>
          </p:nvPr>
        </p:nvSpPr>
        <p:spPr>
          <a:xfrm>
            <a:off x="6908802" y="9334499"/>
            <a:ext cx="404707" cy="26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8738" y="720725"/>
            <a:ext cx="46577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8" name="Google Shape;678;p4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-US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specifically, we have three sub-accelerators: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The first one is an accumulator array for calculating the row-sum and column-sum of matrices.</a:t>
            </a:r>
            <a:br>
              <a:rPr lang="en-US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The second one is an adder array, which can be used to compute matrix addition, and mean-centering, which is a normalization technique we used in the proposed algorithm.</a:t>
            </a:r>
            <a:endParaRPr dirty="0"/>
          </a:p>
        </p:txBody>
      </p:sp>
      <p:sp>
        <p:nvSpPr>
          <p:cNvPr id="679" name="Google Shape;679;p49:notes"/>
          <p:cNvSpPr txBox="1">
            <a:spLocks noGrp="1"/>
          </p:cNvSpPr>
          <p:nvPr>
            <p:ph type="sldNum" idx="12"/>
          </p:nvPr>
        </p:nvSpPr>
        <p:spPr>
          <a:xfrm>
            <a:off x="6908802" y="9334499"/>
            <a:ext cx="404707" cy="26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8738" y="720725"/>
            <a:ext cx="46577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9" name="Google Shape;689;p5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-US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specifically, we have three sub-accelerators: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The first one is an accumulator array for calculating the row-sum and column-sum of matrices.</a:t>
            </a:r>
            <a:br>
              <a:rPr lang="en-US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altLang="zh-CN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second one is an adder array, which can be used to compute matrix addition, and mean-centering, which is a matrix normalization technique we used in the proposed algorithm.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The third one is a divider array for computing element-wise divisions, and it can support both single-divisor division and multiple-divisor division, for computing mean</a:t>
            </a:r>
            <a:r>
              <a:rPr lang="en-US" altLang="zh-CN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-centering</a:t>
            </a:r>
            <a:r>
              <a:rPr lang="en-US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matrix</a:t>
            </a:r>
            <a:r>
              <a:rPr lang="en-US" altLang="zh-CN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vector division, respectively.</a:t>
            </a:r>
            <a:endParaRPr sz="13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50:notes"/>
          <p:cNvSpPr txBox="1">
            <a:spLocks noGrp="1"/>
          </p:cNvSpPr>
          <p:nvPr>
            <p:ph type="sldNum" idx="12"/>
          </p:nvPr>
        </p:nvSpPr>
        <p:spPr>
          <a:xfrm>
            <a:off x="6908802" y="9334499"/>
            <a:ext cx="404707" cy="26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42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8738" y="720725"/>
            <a:ext cx="46577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0" name="Google Shape;700;p5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efficiently orchestra the sub-accelerators under the inter-operation data dependencies, our accelerator is equipped with a well-optimized pipeline: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graph demonstrates the utilization of each sub-accelerator across time, when computing the proposed linear Taylor attention.</a:t>
            </a:r>
          </a:p>
        </p:txBody>
      </p:sp>
      <p:sp>
        <p:nvSpPr>
          <p:cNvPr id="701" name="Google Shape;701;p51:notes"/>
          <p:cNvSpPr txBox="1">
            <a:spLocks noGrp="1"/>
          </p:cNvSpPr>
          <p:nvPr>
            <p:ph type="sldNum" idx="12"/>
          </p:nvPr>
        </p:nvSpPr>
        <p:spPr>
          <a:xfrm>
            <a:off x="6908802" y="9334499"/>
            <a:ext cx="404707" cy="26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43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8738" y="720725"/>
            <a:ext cx="46577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0" name="Google Shape;710;p5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efficiently orchestra the sub-accelerators under the intra-operation data dependencies, our accelerator is equipped with a well-optimized pipeline:</a:t>
            </a:r>
            <a:endParaRPr lang="en-US" altLang="zh-C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graph demonstrates the utilization of each sub-accelerator across time, when computing the proposed linear Taylor attention.</a:t>
            </a:r>
            <a:endParaRPr lang="en-US" altLang="zh-C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3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find that naïve sequential computing will result in large </a:t>
            </a:r>
            <a:r>
              <a:rPr lang="en-US" altLang="zh-CN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hardware </a:t>
            </a:r>
            <a:r>
              <a:rPr lang="en-US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bubbles, as shown in the red box here, and therefore leads to a low utilization rate.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3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Empirically we find many pre-post processing operations can be parallelized and pipelined,</a:t>
            </a:r>
            <a:endParaRPr lang="en-US" altLang="zh-CN" dirty="0"/>
          </a:p>
        </p:txBody>
      </p:sp>
      <p:sp>
        <p:nvSpPr>
          <p:cNvPr id="711" name="Google Shape;711;p52:notes"/>
          <p:cNvSpPr txBox="1">
            <a:spLocks noGrp="1"/>
          </p:cNvSpPr>
          <p:nvPr>
            <p:ph type="sldNum" idx="12"/>
          </p:nvPr>
        </p:nvSpPr>
        <p:spPr>
          <a:xfrm>
            <a:off x="6908802" y="9334499"/>
            <a:ext cx="404707" cy="26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44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8738" y="720725"/>
            <a:ext cx="46577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4" name="Google Shape;724;p5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altLang="zh-CN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example, computing row sum of V matrix can be parallelized with computing matrix multiplication between K hat and V.</a:t>
            </a:r>
            <a:endParaRPr dirty="0"/>
          </a:p>
        </p:txBody>
      </p:sp>
      <p:sp>
        <p:nvSpPr>
          <p:cNvPr id="725" name="Google Shape;725;p53:notes"/>
          <p:cNvSpPr txBox="1">
            <a:spLocks noGrp="1"/>
          </p:cNvSpPr>
          <p:nvPr>
            <p:ph type="sldNum" idx="12"/>
          </p:nvPr>
        </p:nvSpPr>
        <p:spPr>
          <a:xfrm>
            <a:off x="6908802" y="9334499"/>
            <a:ext cx="404707" cy="26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45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8738" y="720725"/>
            <a:ext cx="46577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4" name="Google Shape;734;p5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-US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computing K hat can be pipelined with computing matrix multiplication between K hat and V.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 lang="en-US" sz="13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-US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pipeline leverages this opportunity of parallelization and pipelining to squeeze the hardware bubbles and leads to a greatly reduced latency.</a:t>
            </a:r>
            <a:endParaRPr dirty="0"/>
          </a:p>
        </p:txBody>
      </p:sp>
      <p:sp>
        <p:nvSpPr>
          <p:cNvPr id="735" name="Google Shape;735;p54:notes"/>
          <p:cNvSpPr txBox="1">
            <a:spLocks noGrp="1"/>
          </p:cNvSpPr>
          <p:nvPr>
            <p:ph type="sldNum" idx="12"/>
          </p:nvPr>
        </p:nvSpPr>
        <p:spPr>
          <a:xfrm>
            <a:off x="6908802" y="9334499"/>
            <a:ext cx="404707" cy="26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46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8738" y="720725"/>
            <a:ext cx="46577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4" name="Google Shape;744;p5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 but not least, our accelerator adopts an optimized dataflow that takes advantage of input data reuse.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example, our systolic array can share the input matrix Q when computing matrix multiplication between QG and QK simultaneously.</a:t>
            </a:r>
            <a:endParaRPr dirty="0"/>
          </a:p>
        </p:txBody>
      </p:sp>
      <p:sp>
        <p:nvSpPr>
          <p:cNvPr id="745" name="Google Shape;745;p55:notes"/>
          <p:cNvSpPr txBox="1">
            <a:spLocks noGrp="1"/>
          </p:cNvSpPr>
          <p:nvPr>
            <p:ph type="sldNum" idx="12"/>
          </p:nvPr>
        </p:nvSpPr>
        <p:spPr>
          <a:xfrm>
            <a:off x="6908802" y="9334499"/>
            <a:ext cx="404707" cy="26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47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8738" y="720725"/>
            <a:ext cx="46577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altLang="zh-CN" dirty="0"/>
              <a:t>Then, let me share the evaluation result.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48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11238152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8738" y="720725"/>
            <a:ext cx="46577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0" name="Google Shape;760;p5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evaluate Vitality across seven vision transformer models,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we compare it against SOTA hardware baselines, including commercial CPU/GPUs and a customized accelerator – the sanger accelerator which adopts sparse attention.</a:t>
            </a:r>
            <a:endParaRPr/>
          </a:p>
        </p:txBody>
      </p:sp>
      <p:sp>
        <p:nvSpPr>
          <p:cNvPr id="761" name="Google Shape;761;p56:notes"/>
          <p:cNvSpPr txBox="1">
            <a:spLocks noGrp="1"/>
          </p:cNvSpPr>
          <p:nvPr>
            <p:ph type="sldNum" idx="12"/>
          </p:nvPr>
        </p:nvSpPr>
        <p:spPr>
          <a:xfrm>
            <a:off x="6908802" y="9334499"/>
            <a:ext cx="404707" cy="26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49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As shown in this figure, we observe that Softmax attention (the Step 2) is the most dominant slice, and it results in a runtime bottleneck and contributes 52% to 58% of the latency as device becomes more resource-constrained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5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2828285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8738" y="720725"/>
            <a:ext cx="46577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9" name="Google Shape;769;p5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-US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fair comparison, we </a:t>
            </a:r>
            <a:r>
              <a:rPr lang="en-US" sz="14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400" b="1" dirty="0"/>
              <a:t>dopted a comparable hardware budget for our accelerator and the baseline Sanger Accelerator.</a:t>
            </a:r>
          </a:p>
        </p:txBody>
      </p:sp>
      <p:sp>
        <p:nvSpPr>
          <p:cNvPr id="770" name="Google Shape;770;p57:notes"/>
          <p:cNvSpPr txBox="1">
            <a:spLocks noGrp="1"/>
          </p:cNvSpPr>
          <p:nvPr>
            <p:ph type="sldNum" idx="12"/>
          </p:nvPr>
        </p:nvSpPr>
        <p:spPr>
          <a:xfrm>
            <a:off x="6908802" y="9334499"/>
            <a:ext cx="404707" cy="26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8738" y="720725"/>
            <a:ext cx="46577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8" name="Google Shape;778;p5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</a:t>
            </a:r>
            <a:r>
              <a:rPr lang="en-US" dirty="0"/>
              <a:t>accuracy of our proposed algorithm outperforms linear and sparse attentions</a:t>
            </a:r>
            <a:endParaRPr dirty="0"/>
          </a:p>
        </p:txBody>
      </p:sp>
      <p:sp>
        <p:nvSpPr>
          <p:cNvPr id="779" name="Google Shape;779;p58:notes"/>
          <p:cNvSpPr txBox="1">
            <a:spLocks noGrp="1"/>
          </p:cNvSpPr>
          <p:nvPr>
            <p:ph type="sldNum" idx="12"/>
          </p:nvPr>
        </p:nvSpPr>
        <p:spPr>
          <a:xfrm>
            <a:off x="6908802" y="9334499"/>
            <a:ext cx="404707" cy="26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51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8738" y="720725"/>
            <a:ext cx="46577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7" name="Google Shape;797;p6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-US" dirty="0"/>
              <a:t>This figure shows the relative speedup of the vitality accelerator compared to the four hardware baselines.</a:t>
            </a:r>
            <a:endParaRPr dirty="0"/>
          </a:p>
        </p:txBody>
      </p:sp>
      <p:sp>
        <p:nvSpPr>
          <p:cNvPr id="798" name="Google Shape;798;p60:notes"/>
          <p:cNvSpPr txBox="1">
            <a:spLocks noGrp="1"/>
          </p:cNvSpPr>
          <p:nvPr>
            <p:ph type="sldNum" idx="12"/>
          </p:nvPr>
        </p:nvSpPr>
        <p:spPr>
          <a:xfrm>
            <a:off x="6908802" y="9334499"/>
            <a:ext cx="404707" cy="26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52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8738" y="720725"/>
            <a:ext cx="46577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8" name="Google Shape;808;p6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-US"/>
              <a:t>This figure shows the relative speedup of the vitality accelerator compared to the four hardware baselines.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-US"/>
              <a:t>On average, the vitality accelerator achieves </a:t>
            </a:r>
            <a:r>
              <a:rPr lang="en-US" sz="1400" b="1">
                <a:solidFill>
                  <a:srgbClr val="0066CC"/>
                </a:solidFill>
              </a:rPr>
              <a:t>53x, 30x, and 2x </a:t>
            </a:r>
            <a:r>
              <a:rPr lang="en-US" sz="1400" b="1"/>
              <a:t>end-to-end</a:t>
            </a:r>
            <a:r>
              <a:rPr lang="en-US" sz="1400" b="1">
                <a:solidFill>
                  <a:srgbClr val="0066CC"/>
                </a:solidFill>
              </a:rPr>
              <a:t> </a:t>
            </a:r>
            <a:r>
              <a:rPr lang="en-US" sz="1400" b="1"/>
              <a:t>speedups over CPU, EdgeGPU, and GPU baselines</a:t>
            </a:r>
            <a:r>
              <a:rPr lang="en-US" sz="1400" b="0"/>
              <a:t> and </a:t>
            </a:r>
            <a:r>
              <a:rPr lang="en-US" sz="1400" b="1">
                <a:solidFill>
                  <a:srgbClr val="0066CC"/>
                </a:solidFill>
              </a:rPr>
              <a:t>3x</a:t>
            </a:r>
            <a:r>
              <a:rPr lang="en-US" sz="1400">
                <a:solidFill>
                  <a:srgbClr val="0066CC"/>
                </a:solidFill>
              </a:rPr>
              <a:t> </a:t>
            </a:r>
            <a:r>
              <a:rPr lang="en-US" sz="1400" b="1"/>
              <a:t>speedup compared to Sanger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809" name="Google Shape;809;p61:notes"/>
          <p:cNvSpPr txBox="1">
            <a:spLocks noGrp="1"/>
          </p:cNvSpPr>
          <p:nvPr>
            <p:ph type="sldNum" idx="12"/>
          </p:nvPr>
        </p:nvSpPr>
        <p:spPr>
          <a:xfrm>
            <a:off x="6908802" y="9334499"/>
            <a:ext cx="404707" cy="26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53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8738" y="720725"/>
            <a:ext cx="46577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6" name="Google Shape;816;p6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terms of energy efficiency, this figure shows the efficiency improvement of our accelerator compared the four hardware baselines.</a:t>
            </a:r>
            <a:endParaRPr/>
          </a:p>
        </p:txBody>
      </p:sp>
      <p:sp>
        <p:nvSpPr>
          <p:cNvPr id="817" name="Google Shape;817;p62:notes"/>
          <p:cNvSpPr txBox="1">
            <a:spLocks noGrp="1"/>
          </p:cNvSpPr>
          <p:nvPr>
            <p:ph type="sldNum" idx="12"/>
          </p:nvPr>
        </p:nvSpPr>
        <p:spPr>
          <a:xfrm>
            <a:off x="6908802" y="9334499"/>
            <a:ext cx="404707" cy="26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54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256744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8738" y="720725"/>
            <a:ext cx="46577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8" name="Google Shape;828;p6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-US" dirty="0"/>
              <a:t>In terms of energy efficiency, this figure shows the efficiency improvement of our accelerator compared the four hardware baselines.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-US" dirty="0"/>
              <a:t>On average, our accelerator achieves </a:t>
            </a:r>
            <a:r>
              <a:rPr lang="en-US" sz="1400" b="1" dirty="0">
                <a:solidFill>
                  <a:srgbClr val="0066CC"/>
                </a:solidFill>
              </a:rPr>
              <a:t>115x, 67x and 73x </a:t>
            </a:r>
            <a:r>
              <a:rPr lang="en-US" sz="1400" b="1" dirty="0"/>
              <a:t>end-to-end</a:t>
            </a:r>
            <a:r>
              <a:rPr lang="en-US" sz="1400" b="1" dirty="0">
                <a:solidFill>
                  <a:srgbClr val="0066CC"/>
                </a:solidFill>
              </a:rPr>
              <a:t> </a:t>
            </a:r>
            <a:r>
              <a:rPr lang="en-US" sz="1400" b="1" dirty="0"/>
              <a:t>better energy efficiency over CPU, </a:t>
            </a:r>
            <a:r>
              <a:rPr lang="en-US" sz="1400" b="1" dirty="0" err="1"/>
              <a:t>EdgeGPU</a:t>
            </a:r>
            <a:r>
              <a:rPr lang="en-US" sz="1400" b="1" dirty="0"/>
              <a:t>, and GPU</a:t>
            </a:r>
            <a:r>
              <a:rPr lang="en-US" sz="1400" b="0" dirty="0"/>
              <a:t> and </a:t>
            </a:r>
            <a:r>
              <a:rPr lang="en-US" sz="1400" b="1" dirty="0"/>
              <a:t>3x better energy efficiency compared to Sanger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9" name="Google Shape;829;p63:notes"/>
          <p:cNvSpPr txBox="1">
            <a:spLocks noGrp="1"/>
          </p:cNvSpPr>
          <p:nvPr>
            <p:ph type="sldNum" idx="12"/>
          </p:nvPr>
        </p:nvSpPr>
        <p:spPr>
          <a:xfrm>
            <a:off x="6908802" y="9334499"/>
            <a:ext cx="404707" cy="26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55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8738" y="720725"/>
            <a:ext cx="46577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7" name="Google Shape;837;p6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summarize, in this work, … we .. (just read the slides)</a:t>
            </a:r>
            <a:endParaRPr dirty="0"/>
          </a:p>
        </p:txBody>
      </p:sp>
      <p:sp>
        <p:nvSpPr>
          <p:cNvPr id="838" name="Google Shape;838;p64:notes"/>
          <p:cNvSpPr txBox="1">
            <a:spLocks noGrp="1"/>
          </p:cNvSpPr>
          <p:nvPr>
            <p:ph type="sldNum" idx="12"/>
          </p:nvPr>
        </p:nvSpPr>
        <p:spPr>
          <a:xfrm>
            <a:off x="6908802" y="9334499"/>
            <a:ext cx="404707" cy="26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56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8738" y="720725"/>
            <a:ext cx="46577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EFB91-0E46-0049-83A0-416CE633497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fficinaSansITCStd Book"/>
                <a:ea typeface="+mn-ea"/>
                <a:cs typeface="OfficinaSansITCStd Book"/>
              </a:rPr>
              <a:pPr marL="0" marR="0" lvl="0" indent="0" algn="r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fficinaSansITCStd Book"/>
              <a:ea typeface="+mn-ea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19979588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8738" y="720725"/>
            <a:ext cx="46577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58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93385452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8738" y="720725"/>
            <a:ext cx="46577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59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82376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8738" y="720725"/>
            <a:ext cx="46577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altLang="zh-CN" sz="13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answer why </a:t>
            </a:r>
            <a:r>
              <a:rPr lang="en-US" altLang="zh-CN" sz="13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softmax</a:t>
            </a:r>
            <a:r>
              <a:rPr lang="en-US" altLang="zh-CN" sz="13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attention is the bottleneck, we calculate the asymptotic complexity of various computational steps in MHA in terms of the number of patches “n” and the dimension per head “d”.</a:t>
            </a:r>
          </a:p>
          <a:p>
            <a:pPr rtl="0"/>
            <a:endParaRPr lang="en-US" altLang="zh-CN" sz="13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altLang="zh-CN" sz="13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can be seen that computing and storing QK^T has quadratic complexity in “n” which is typically much higher than “d”, thereby resulting in challenges such as </a:t>
            </a:r>
          </a:p>
          <a:p>
            <a:pPr marL="285750" indent="-285750" rtl="0">
              <a:buFontTx/>
              <a:buChar char="-"/>
            </a:pPr>
            <a:r>
              <a:rPr lang="en-US" altLang="zh-CN" sz="13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Limiting </a:t>
            </a:r>
            <a:r>
              <a:rPr lang="en-US" altLang="zh-CN" sz="13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</a:t>
            </a:r>
            <a:r>
              <a:rPr lang="en-US" altLang="zh-CN" sz="13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efficiency and scalability</a:t>
            </a:r>
          </a:p>
          <a:p>
            <a:pPr marL="285750" indent="-285750" rtl="0">
              <a:buFontTx/>
              <a:buChar char="-"/>
            </a:pPr>
            <a:r>
              <a:rPr lang="en-US" altLang="zh-CN" sz="13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Prohibiting </a:t>
            </a:r>
            <a:r>
              <a:rPr lang="en-US" altLang="zh-CN" sz="13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ViT’s</a:t>
            </a:r>
            <a:r>
              <a:rPr lang="en-US" altLang="zh-CN" sz="13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deployment on resource-constrained devices.</a:t>
            </a:r>
          </a:p>
          <a:p>
            <a:pPr rtl="0"/>
            <a:endParaRPr lang="en-US" sz="13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sz="13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6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73668575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8738" y="720725"/>
            <a:ext cx="46577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3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 self-attention, matrix multiplications between Q and K, Attn and V occupy up to 53% latency.</a:t>
            </a:r>
          </a:p>
          <a:p>
            <a:pPr rtl="0"/>
            <a:endParaRPr lang="en-US" sz="13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3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how to accelerate these core </a:t>
            </a:r>
            <a:r>
              <a:rPr lang="en-US" sz="13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MatMuls</a:t>
            </a:r>
            <a:r>
              <a:rPr lang="en-US" sz="13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self-attention is the key for </a:t>
            </a:r>
            <a:r>
              <a:rPr lang="en-US" sz="13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</a:t>
            </a:r>
            <a:r>
              <a:rPr lang="en-US" sz="13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acceleration.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60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87083817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8738" y="720725"/>
            <a:ext cx="46577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61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97747471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8738" y="720725"/>
            <a:ext cx="46577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62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414154078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8738" y="720725"/>
            <a:ext cx="46577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altLang="zh-CN" dirty="0"/>
              <a:t>FLOPS single Attention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63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179750709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8738" y="720725"/>
            <a:ext cx="46577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8" name="Google Shape;778;p5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figure shows that in </a:t>
            </a:r>
            <a:r>
              <a:rPr lang="en-US" dirty="0" err="1"/>
              <a:t>Deit</a:t>
            </a:r>
            <a:r>
              <a:rPr lang="en-US" dirty="0"/>
              <a:t>-Tiny: the accuracy of our proposed algorithm stays close to the </a:t>
            </a:r>
            <a:r>
              <a:rPr lang="en-US" dirty="0" err="1"/>
              <a:t>softmax</a:t>
            </a:r>
            <a:r>
              <a:rPr lang="en-US" dirty="0"/>
              <a:t> attention. And outperforms sparse attention and low-rank baseline. </a:t>
            </a:r>
            <a:endParaRPr dirty="0"/>
          </a:p>
        </p:txBody>
      </p:sp>
      <p:sp>
        <p:nvSpPr>
          <p:cNvPr id="779" name="Google Shape;779;p58:notes"/>
          <p:cNvSpPr txBox="1">
            <a:spLocks noGrp="1"/>
          </p:cNvSpPr>
          <p:nvPr>
            <p:ph type="sldNum" idx="12"/>
          </p:nvPr>
        </p:nvSpPr>
        <p:spPr>
          <a:xfrm>
            <a:off x="6908802" y="9334499"/>
            <a:ext cx="404707" cy="26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64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806537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8738" y="720725"/>
            <a:ext cx="46577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9" name="Google Shape;789;p5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-US" dirty="0"/>
              <a:t>This figure shows that in </a:t>
            </a:r>
            <a:r>
              <a:rPr lang="en-US" dirty="0" err="1"/>
              <a:t>Deit</a:t>
            </a:r>
            <a:r>
              <a:rPr lang="en-US" dirty="0"/>
              <a:t>-Tiny the accuracy of the proposed algorithm stays close to the </a:t>
            </a:r>
            <a:r>
              <a:rPr lang="en-US" dirty="0" err="1"/>
              <a:t>softmax</a:t>
            </a:r>
            <a:r>
              <a:rPr lang="en-US" dirty="0"/>
              <a:t> attention. And outperforms sparse attention and low-rank baseline.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observation is consistent in all seven vision transformer models.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On avg: our algorithm: (read slides bullets)</a:t>
            </a:r>
            <a:endParaRPr lang="en-US" sz="1300" b="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(Compact model -&gt; sensitive to compression)</a:t>
            </a:r>
            <a:endParaRPr dirty="0"/>
          </a:p>
        </p:txBody>
      </p:sp>
      <p:sp>
        <p:nvSpPr>
          <p:cNvPr id="790" name="Google Shape;790;p59:notes"/>
          <p:cNvSpPr txBox="1">
            <a:spLocks noGrp="1"/>
          </p:cNvSpPr>
          <p:nvPr>
            <p:ph type="sldNum" idx="12"/>
          </p:nvPr>
        </p:nvSpPr>
        <p:spPr>
          <a:xfrm>
            <a:off x="6908802" y="9334499"/>
            <a:ext cx="404707" cy="26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65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696069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8738" y="720725"/>
            <a:ext cx="46577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66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199374011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8738" y="720725"/>
            <a:ext cx="46577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67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25511340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8738" y="720725"/>
            <a:ext cx="46577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68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421614586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8738" y="720725"/>
            <a:ext cx="46577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69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842674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8738" y="720725"/>
            <a:ext cx="46577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altLang="zh-CN" dirty="0">
                <a:effectLst/>
                <a:latin typeface="Helvetica" pitchFamily="2" charset="0"/>
              </a:rPr>
              <a:t>Various algorithm-level works have been designed for </a:t>
            </a:r>
            <a:r>
              <a:rPr lang="en-IN" altLang="zh-CN" dirty="0" err="1">
                <a:effectLst/>
                <a:latin typeface="Helvetica" pitchFamily="2" charset="0"/>
              </a:rPr>
              <a:t>ViT</a:t>
            </a:r>
            <a:r>
              <a:rPr lang="en-IN" altLang="zh-CN" dirty="0">
                <a:effectLst/>
                <a:latin typeface="Helvetica" pitchFamily="2" charset="0"/>
              </a:rPr>
              <a:t> from new </a:t>
            </a:r>
            <a:r>
              <a:rPr lang="en-IN" altLang="zh-CN" dirty="0" err="1">
                <a:effectLst/>
                <a:latin typeface="Helvetica" pitchFamily="2" charset="0"/>
              </a:rPr>
              <a:t>ViT</a:t>
            </a:r>
            <a:r>
              <a:rPr lang="en-IN" altLang="zh-CN" dirty="0">
                <a:effectLst/>
                <a:latin typeface="Helvetica" pitchFamily="2" charset="0"/>
              </a:rPr>
              <a:t> models to </a:t>
            </a:r>
            <a:r>
              <a:rPr lang="en-IN" altLang="zh-CN" dirty="0" err="1">
                <a:effectLst/>
                <a:latin typeface="Helvetica" pitchFamily="2" charset="0"/>
              </a:rPr>
              <a:t>ViT</a:t>
            </a:r>
            <a:r>
              <a:rPr lang="en-IN" altLang="zh-CN" dirty="0">
                <a:effectLst/>
                <a:latin typeface="Helvetica" pitchFamily="2" charset="0"/>
              </a:rPr>
              <a:t> compression techniques to reduce the time and space complexity. </a:t>
            </a:r>
          </a:p>
          <a:p>
            <a:endParaRPr lang="en-IN" altLang="zh-CN" dirty="0">
              <a:effectLst/>
              <a:latin typeface="Helvetica" pitchFamily="2" charset="0"/>
            </a:endParaRPr>
          </a:p>
          <a:p>
            <a:r>
              <a:rPr lang="en-IN" altLang="zh-CN" dirty="0">
                <a:effectLst/>
                <a:latin typeface="Helvetica" pitchFamily="2" charset="0"/>
              </a:rPr>
              <a:t>NEW VIT MODELS</a:t>
            </a:r>
          </a:p>
          <a:p>
            <a:r>
              <a:rPr lang="en-IN" altLang="zh-CN" dirty="0">
                <a:effectLst/>
                <a:latin typeface="Helvetica" pitchFamily="2" charset="0"/>
              </a:rPr>
              <a:t>Multi-Stage Hierarchical </a:t>
            </a:r>
            <a:r>
              <a:rPr lang="en-IN" altLang="zh-CN" dirty="0" err="1">
                <a:effectLst/>
                <a:latin typeface="Helvetica" pitchFamily="2" charset="0"/>
              </a:rPr>
              <a:t>ViT</a:t>
            </a:r>
            <a:r>
              <a:rPr lang="en-IN" altLang="zh-CN" dirty="0">
                <a:effectLst/>
                <a:latin typeface="Helvetica" pitchFamily="2" charset="0"/>
              </a:rPr>
              <a:t> focus on gradually reducing #tokens </a:t>
            </a:r>
            <a:br>
              <a:rPr lang="en-IN" altLang="zh-CN" dirty="0">
                <a:effectLst/>
                <a:latin typeface="Helvetica" pitchFamily="2" charset="0"/>
              </a:rPr>
            </a:br>
            <a:r>
              <a:rPr lang="en-IN" dirty="0"/>
              <a:t>Hybrid architectures combine the strengths of CNNs and </a:t>
            </a:r>
            <a:r>
              <a:rPr lang="en-IN" dirty="0" err="1"/>
              <a:t>ViTs</a:t>
            </a:r>
            <a:r>
              <a:rPr lang="en-IN" dirty="0"/>
              <a:t> for accuracy and efficiency </a:t>
            </a:r>
            <a:r>
              <a:rPr lang="en-IN" dirty="0" err="1"/>
              <a:t>tradeoff</a:t>
            </a:r>
            <a:endParaRPr lang="en-IN" dirty="0"/>
          </a:p>
          <a:p>
            <a:r>
              <a:rPr lang="en-IN" dirty="0"/>
              <a:t>Neural architecture search (NAS) to automatically discover efficient </a:t>
            </a:r>
            <a:r>
              <a:rPr lang="en-IN" dirty="0" err="1"/>
              <a:t>ViT</a:t>
            </a:r>
            <a:r>
              <a:rPr lang="en-IN" dirty="0"/>
              <a:t> models</a:t>
            </a:r>
          </a:p>
          <a:p>
            <a:endParaRPr lang="en-IN" altLang="zh-CN" dirty="0">
              <a:effectLst/>
              <a:latin typeface="Helvetica" pitchFamily="2" charset="0"/>
            </a:endParaRPr>
          </a:p>
          <a:p>
            <a:r>
              <a:rPr lang="en-IN" altLang="zh-CN" dirty="0">
                <a:effectLst/>
                <a:latin typeface="Helvetica" pitchFamily="2" charset="0"/>
              </a:rPr>
              <a:t>COMPRESSION</a:t>
            </a:r>
          </a:p>
          <a:p>
            <a:pPr marL="285750" marR="0" lvl="0" indent="-285750" algn="l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IN" dirty="0"/>
              <a:t>Such as Pruning encouraging dimension-wise sparsity;  and (Post-training mixed-precision) quantization for reducing memory storage and computational costs;</a:t>
            </a:r>
            <a:endParaRPr lang="en-IN" altLang="zh-CN" dirty="0">
              <a:effectLst/>
              <a:latin typeface="Helvetica" pitchFamily="2" charset="0"/>
            </a:endParaRPr>
          </a:p>
          <a:p>
            <a:pPr marL="285750" indent="-285750">
              <a:buFontTx/>
              <a:buChar char="-"/>
            </a:pPr>
            <a:endParaRPr lang="en-IN" altLang="zh-CN" dirty="0">
              <a:effectLst/>
              <a:latin typeface="Helvetica" pitchFamily="2" charset="0"/>
            </a:endParaRPr>
          </a:p>
          <a:p>
            <a:r>
              <a:rPr lang="en-IN" altLang="zh-CN" dirty="0">
                <a:effectLst/>
                <a:latin typeface="Helvetica" pitchFamily="2" charset="0"/>
              </a:rPr>
              <a:t>(click)</a:t>
            </a:r>
          </a:p>
          <a:p>
            <a:pPr marL="0" marR="0" lvl="0" indent="0" algn="l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altLang="zh-CN" dirty="0">
                <a:effectLst/>
                <a:latin typeface="Helvetica" pitchFamily="2" charset="0"/>
              </a:rPr>
              <a:t>However, these works commonly use softmax for attention w</a:t>
            </a:r>
            <a:r>
              <a:rPr lang="en-IN" dirty="0"/>
              <a:t>ithin limited fixed-size local windows or reduced dimensions </a:t>
            </a:r>
          </a:p>
          <a:p>
            <a:pPr marL="0" marR="0" lvl="0" indent="0" algn="l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- hurts </a:t>
            </a:r>
            <a:r>
              <a:rPr lang="en-IN" dirty="0" err="1"/>
              <a:t>ViT’s</a:t>
            </a:r>
            <a:r>
              <a:rPr lang="en-IN" dirty="0"/>
              <a:t> non-local attention capability compared to full attention. </a:t>
            </a:r>
            <a:br>
              <a:rPr lang="en-IN" dirty="0">
                <a:effectLst/>
                <a:latin typeface="+mn-lt"/>
              </a:rPr>
            </a:br>
            <a:r>
              <a:rPr lang="en-IN" dirty="0">
                <a:effectLst/>
                <a:latin typeface="+mn-lt"/>
              </a:rPr>
              <a:t>- </a:t>
            </a:r>
            <a:r>
              <a:rPr lang="en-IN" altLang="zh-CN" dirty="0">
                <a:effectLst/>
                <a:latin typeface="+mn-lt"/>
              </a:rPr>
              <a:t>Softmax </a:t>
            </a:r>
            <a:r>
              <a:rPr lang="en-IN" altLang="zh-CN" dirty="0">
                <a:effectLst/>
                <a:latin typeface="Helvetica" pitchFamily="2" charset="0"/>
              </a:rPr>
              <a:t>n</a:t>
            </a:r>
            <a:r>
              <a:rPr lang="en-IN" dirty="0"/>
              <a:t>ot suitable for high-resolution vision tasks</a:t>
            </a:r>
            <a:endParaRPr lang="en-IN" altLang="zh-CN" dirty="0">
              <a:effectLst/>
              <a:latin typeface="Helvetica" pitchFamily="2" charset="0"/>
            </a:endParaRPr>
          </a:p>
          <a:p>
            <a:endParaRPr lang="en-IN" altLang="zh-CN" dirty="0">
              <a:effectLst/>
              <a:latin typeface="Helvetic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7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54249723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8738" y="720725"/>
            <a:ext cx="46577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altLang="zh-CN" dirty="0"/>
              <a:t>JD: Here we summarize our findings thus far</a:t>
            </a:r>
          </a:p>
          <a:p>
            <a:pPr rtl="0"/>
            <a:endParaRPr lang="en-US" altLang="zh-CN" dirty="0"/>
          </a:p>
          <a:p>
            <a:pPr rtl="0"/>
            <a:endParaRPr lang="en-US" altLang="zh-CN" dirty="0"/>
          </a:p>
          <a:p>
            <a:pPr rtl="0"/>
            <a:endParaRPr lang="en-US" altLang="zh-CN" dirty="0"/>
          </a:p>
          <a:p>
            <a:pPr rtl="0"/>
            <a:r>
              <a:rPr lang="en-US" altLang="zh-CN" dirty="0"/>
              <a:t>-------- NO NEED now-----</a:t>
            </a:r>
          </a:p>
          <a:p>
            <a:pPr rtl="0"/>
            <a:r>
              <a:rPr lang="en-US" altLang="zh-CN" dirty="0"/>
              <a:t>Here we present our findings that are key to our proposed </a:t>
            </a:r>
            <a:r>
              <a:rPr lang="en-US" altLang="zh-CN" dirty="0" err="1"/>
              <a:t>ViTALITy</a:t>
            </a:r>
            <a:r>
              <a:rPr lang="en-US" altLang="zh-CN" dirty="0"/>
              <a:t> algorithm</a:t>
            </a:r>
          </a:p>
          <a:p>
            <a:pPr rtl="0"/>
            <a:endParaRPr lang="en-US" altLang="zh-CN" dirty="0"/>
          </a:p>
          <a:p>
            <a:pPr rtl="0"/>
            <a:r>
              <a:rPr lang="en-US" altLang="zh-CN" dirty="0"/>
              <a:t>First, the </a:t>
            </a:r>
            <a:r>
              <a:rPr lang="en-US" altLang="zh-CN" dirty="0" err="1"/>
              <a:t>softmax</a:t>
            </a:r>
            <a:r>
              <a:rPr lang="en-US" altLang="zh-CN" dirty="0"/>
              <a:t> is simply a special case of similarity measure between Q matrix and K matrix. By using matrix associative property, where K matrix and V matrix are multiplied first, leads to an attention with linear space and time complexity.</a:t>
            </a:r>
          </a:p>
          <a:p>
            <a:pPr rtl="0"/>
            <a:endParaRPr lang="en-US" altLang="zh-CN" dirty="0"/>
          </a:p>
          <a:p>
            <a:pPr rtl="0"/>
            <a:r>
              <a:rPr lang="en-US" altLang="zh-CN" dirty="0"/>
              <a:t>(click)</a:t>
            </a:r>
          </a:p>
          <a:p>
            <a:pPr rtl="0"/>
            <a:r>
              <a:rPr lang="en-US" altLang="zh-CN" dirty="0"/>
              <a:t>Second, we identify that </a:t>
            </a:r>
            <a:r>
              <a:rPr lang="en-US" altLang="zh-CN" dirty="0" err="1"/>
              <a:t>softmax</a:t>
            </a:r>
            <a:r>
              <a:rPr lang="en-US" altLang="zh-CN" dirty="0"/>
              <a:t> attention inherently captures both weak and strong connections between Q matrix and K matrix which allows it to be decoupled as Taylor expansion.</a:t>
            </a:r>
          </a:p>
          <a:p>
            <a:pPr rtl="0"/>
            <a:endParaRPr lang="en-US" altLang="zh-CN" dirty="0"/>
          </a:p>
          <a:p>
            <a:pPr rtl="0"/>
            <a:r>
              <a:rPr lang="en-US" altLang="zh-CN" dirty="0"/>
              <a:t>(click)</a:t>
            </a:r>
          </a:p>
          <a:p>
            <a:pPr rtl="0"/>
            <a:r>
              <a:rPr lang="en-US" altLang="zh-CN" dirty="0"/>
              <a:t>Based on the findings, we propose Linear Taylor attention as a low-rank approximation for </a:t>
            </a:r>
            <a:r>
              <a:rPr lang="en-US" altLang="zh-CN" dirty="0" err="1"/>
              <a:t>softmax</a:t>
            </a:r>
            <a:r>
              <a:rPr lang="en-US" altLang="zh-CN" dirty="0"/>
              <a:t> attention. </a:t>
            </a:r>
          </a:p>
          <a:p>
            <a:pPr rtl="0"/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70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93468900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8738" y="720725"/>
            <a:ext cx="46577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71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691856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8738" y="720725"/>
            <a:ext cx="46577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altLang="zh-CN" dirty="0"/>
              <a:t>In the HW community, emphasis has been given to Language-based transformer accelerators </a:t>
            </a:r>
          </a:p>
          <a:p>
            <a:pPr rtl="0"/>
            <a:r>
              <a:rPr lang="en-US" altLang="zh-CN" dirty="0"/>
              <a:t>where the goal is to introduce sparsity in approximating the softmax attention.</a:t>
            </a:r>
          </a:p>
          <a:p>
            <a:pPr rtl="0"/>
            <a:r>
              <a:rPr lang="en-US" altLang="zh-CN" dirty="0"/>
              <a:t>(click)</a:t>
            </a:r>
          </a:p>
          <a:p>
            <a:pPr rtl="0"/>
            <a:r>
              <a:rPr lang="en-US" altLang="zh-CN" dirty="0"/>
              <a:t>However, these works rely on dynamic sparsity at runtime </a:t>
            </a:r>
          </a:p>
          <a:p>
            <a:pPr rtl="0"/>
            <a:r>
              <a:rPr lang="en-US" altLang="zh-CN" dirty="0"/>
              <a:t>- that generally leads to nontrivial overhead in Hardware design for inference.</a:t>
            </a:r>
          </a:p>
          <a:p>
            <a:pPr rtl="0"/>
            <a:r>
              <a:rPr lang="en-US" altLang="zh-CN" dirty="0"/>
              <a:t>Moreover, there is a missing gap in literature for co-designing efficient </a:t>
            </a:r>
            <a:r>
              <a:rPr lang="en-US" altLang="zh-CN" dirty="0" err="1"/>
              <a:t>ViT</a:t>
            </a:r>
            <a:r>
              <a:rPr lang="en-US" altLang="zh-CN" dirty="0"/>
              <a:t>-based accelerators where the image data is of fixed size and tends to show spatial and local correlation compared to language data.</a:t>
            </a:r>
          </a:p>
          <a:p>
            <a:pPr rtl="0"/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8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804746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8738" y="720725"/>
            <a:ext cx="46577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We motivate our work by posing the following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9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622124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04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6"/>
            <a:ext cx="8675370" cy="3233102"/>
          </a:xfrm>
        </p:spPr>
        <p:txBody>
          <a:bodyPr anchor="b"/>
          <a:lstStyle>
            <a:lvl1pPr>
              <a:defRPr sz="6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50935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187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28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37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467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561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5654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0748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8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47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3"/>
            <a:ext cx="8675370" cy="15023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20"/>
            <a:ext cx="4255174" cy="9337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352" indent="0">
              <a:buNone/>
              <a:defRPr sz="2200" b="1"/>
            </a:lvl2pPr>
            <a:lvl3pPr marL="1018705" indent="0">
              <a:buNone/>
              <a:defRPr sz="2000" b="1"/>
            </a:lvl3pPr>
            <a:lvl4pPr marL="1528058" indent="0">
              <a:buNone/>
              <a:defRPr sz="1800" b="1"/>
            </a:lvl4pPr>
            <a:lvl5pPr marL="2037411" indent="0">
              <a:buNone/>
              <a:defRPr sz="1800" b="1"/>
            </a:lvl5pPr>
            <a:lvl6pPr marL="2546764" indent="0">
              <a:buNone/>
              <a:defRPr sz="1800" b="1"/>
            </a:lvl6pPr>
            <a:lvl7pPr marL="3056116" indent="0">
              <a:buNone/>
              <a:defRPr sz="1800" b="1"/>
            </a:lvl7pPr>
            <a:lvl8pPr marL="3565469" indent="0">
              <a:buNone/>
              <a:defRPr sz="1800" b="1"/>
            </a:lvl8pPr>
            <a:lvl9pPr marL="4074821" indent="0">
              <a:buNone/>
              <a:defRPr sz="18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7" y="1905320"/>
            <a:ext cx="4276130" cy="9337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352" indent="0">
              <a:buNone/>
              <a:defRPr sz="2200" b="1"/>
            </a:lvl2pPr>
            <a:lvl3pPr marL="1018705" indent="0">
              <a:buNone/>
              <a:defRPr sz="2000" b="1"/>
            </a:lvl3pPr>
            <a:lvl4pPr marL="1528058" indent="0">
              <a:buNone/>
              <a:defRPr sz="1800" b="1"/>
            </a:lvl4pPr>
            <a:lvl5pPr marL="2037411" indent="0">
              <a:buNone/>
              <a:defRPr sz="1800" b="1"/>
            </a:lvl5pPr>
            <a:lvl6pPr marL="2546764" indent="0">
              <a:buNone/>
              <a:defRPr sz="1800" b="1"/>
            </a:lvl6pPr>
            <a:lvl7pPr marL="3056116" indent="0">
              <a:buNone/>
              <a:defRPr sz="1800" b="1"/>
            </a:lvl7pPr>
            <a:lvl8pPr marL="3565469" indent="0">
              <a:buNone/>
              <a:defRPr sz="1800" b="1"/>
            </a:lvl8pPr>
            <a:lvl9pPr marL="4074821" indent="0">
              <a:buNone/>
              <a:defRPr sz="18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7" y="2839085"/>
            <a:ext cx="4276130" cy="41758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18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80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79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800"/>
            </a:lvl1pPr>
            <a:lvl2pPr marL="509352" indent="0">
              <a:buNone/>
              <a:defRPr sz="1600"/>
            </a:lvl2pPr>
            <a:lvl3pPr marL="1018705" indent="0">
              <a:buNone/>
              <a:defRPr sz="1300"/>
            </a:lvl3pPr>
            <a:lvl4pPr marL="1528058" indent="0">
              <a:buNone/>
              <a:defRPr sz="1100"/>
            </a:lvl4pPr>
            <a:lvl5pPr marL="2037411" indent="0">
              <a:buNone/>
              <a:defRPr sz="1100"/>
            </a:lvl5pPr>
            <a:lvl6pPr marL="2546764" indent="0">
              <a:buNone/>
              <a:defRPr sz="1100"/>
            </a:lvl6pPr>
            <a:lvl7pPr marL="3056116" indent="0">
              <a:buNone/>
              <a:defRPr sz="1100"/>
            </a:lvl7pPr>
            <a:lvl8pPr marL="3565469" indent="0">
              <a:buNone/>
              <a:defRPr sz="1100"/>
            </a:lvl8pPr>
            <a:lvl9pPr marL="4074821" indent="0">
              <a:buNone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600"/>
            </a:lvl1pPr>
            <a:lvl2pPr marL="509352" indent="0">
              <a:buNone/>
              <a:defRPr sz="3100"/>
            </a:lvl2pPr>
            <a:lvl3pPr marL="1018705" indent="0">
              <a:buNone/>
              <a:defRPr sz="2700"/>
            </a:lvl3pPr>
            <a:lvl4pPr marL="1528058" indent="0">
              <a:buNone/>
              <a:defRPr sz="2200"/>
            </a:lvl4pPr>
            <a:lvl5pPr marL="2037411" indent="0">
              <a:buNone/>
              <a:defRPr sz="2200"/>
            </a:lvl5pPr>
            <a:lvl6pPr marL="2546764" indent="0">
              <a:buNone/>
              <a:defRPr sz="2200"/>
            </a:lvl6pPr>
            <a:lvl7pPr marL="3056116" indent="0">
              <a:buNone/>
              <a:defRPr sz="2200"/>
            </a:lvl7pPr>
            <a:lvl8pPr marL="3565469" indent="0">
              <a:buNone/>
              <a:defRPr sz="2200"/>
            </a:lvl8pPr>
            <a:lvl9pPr marL="4074821" indent="0">
              <a:buNone/>
              <a:defRPr sz="22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800"/>
            </a:lvl1pPr>
            <a:lvl2pPr marL="509352" indent="0">
              <a:buNone/>
              <a:defRPr sz="1600"/>
            </a:lvl2pPr>
            <a:lvl3pPr marL="1018705" indent="0">
              <a:buNone/>
              <a:defRPr sz="1300"/>
            </a:lvl3pPr>
            <a:lvl4pPr marL="1528058" indent="0">
              <a:buNone/>
              <a:defRPr sz="1100"/>
            </a:lvl4pPr>
            <a:lvl5pPr marL="2037411" indent="0">
              <a:buNone/>
              <a:defRPr sz="1100"/>
            </a:lvl5pPr>
            <a:lvl6pPr marL="2546764" indent="0">
              <a:buNone/>
              <a:defRPr sz="1100"/>
            </a:lvl6pPr>
            <a:lvl7pPr marL="3056116" indent="0">
              <a:buNone/>
              <a:defRPr sz="1100"/>
            </a:lvl7pPr>
            <a:lvl8pPr marL="3565469" indent="0">
              <a:buNone/>
              <a:defRPr sz="1100"/>
            </a:lvl8pPr>
            <a:lvl9pPr marL="4074821" indent="0">
              <a:buNone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09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40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5" y="413808"/>
            <a:ext cx="2168843" cy="658675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60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982274" y="1305528"/>
            <a:ext cx="8093869" cy="2631282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982274" y="4007650"/>
            <a:ext cx="8093869" cy="90070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500"/>
            </a:lvl1pPr>
            <a:lvl2pPr marL="0" indent="179059" algn="ctr">
              <a:spcBef>
                <a:spcPts val="0"/>
              </a:spcBef>
              <a:buSzTx/>
              <a:buNone/>
              <a:defRPr sz="2500"/>
            </a:lvl2pPr>
            <a:lvl3pPr marL="0" indent="358116" algn="ctr">
              <a:spcBef>
                <a:spcPts val="0"/>
              </a:spcBef>
              <a:buSzTx/>
              <a:buNone/>
              <a:defRPr sz="2500"/>
            </a:lvl3pPr>
            <a:lvl4pPr marL="0" indent="537175" algn="ctr">
              <a:spcBef>
                <a:spcPts val="0"/>
              </a:spcBef>
              <a:buSzTx/>
              <a:buNone/>
              <a:defRPr sz="2500"/>
            </a:lvl4pPr>
            <a:lvl5pPr marL="0" indent="716235" algn="ctr">
              <a:spcBef>
                <a:spcPts val="0"/>
              </a:spcBef>
              <a:buSzTx/>
              <a:buNone/>
              <a:defRPr sz="25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8902806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89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Slide w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731521"/>
            <a:ext cx="467360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i="0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628416"/>
            <a:ext cx="9194800" cy="46022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baseline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27834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Slide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990600"/>
            <a:ext cx="4673600" cy="7429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44500" y="1917700"/>
            <a:ext cx="9245600" cy="4826000"/>
          </a:xfrm>
          <a:prstGeom prst="rect">
            <a:avLst/>
          </a:prstGeom>
        </p:spPr>
        <p:txBody>
          <a:bodyPr vert="horz"/>
          <a:lstStyle>
            <a:lvl1pPr marL="382059" indent="-382059">
              <a:buFont typeface="Wingdings" panose="05000000000000000000" pitchFamily="2" charset="2"/>
              <a:buChar char="§"/>
              <a:defRPr b="0" i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>
              <a:defRPr b="0" i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2pPr>
            <a:lvl3pPr>
              <a:defRPr b="0" i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3pPr>
            <a:lvl4pPr>
              <a:defRPr b="0" i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4pPr>
            <a:lvl5pPr>
              <a:defRPr b="0" i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7746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Slide w/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619125"/>
            <a:ext cx="4673600" cy="7429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608096"/>
            <a:ext cx="5956300" cy="46022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0" baseline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642100" y="1608096"/>
            <a:ext cx="2962448" cy="460220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dirty="0"/>
              <a:t>Click proper below image </a:t>
            </a:r>
          </a:p>
          <a:p>
            <a:pPr lvl="0"/>
            <a:r>
              <a:rPr lang="en-US" dirty="0"/>
              <a:t>to insert media</a:t>
            </a:r>
          </a:p>
        </p:txBody>
      </p:sp>
    </p:spTree>
    <p:extLst>
      <p:ext uri="{BB962C8B-B14F-4D97-AF65-F5344CB8AC3E}">
        <p14:creationId xmlns:p14="http://schemas.microsoft.com/office/powerpoint/2010/main" val="353166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4E7F296-E5E3-409B-A08D-478890D7C252}"/>
              </a:ext>
            </a:extLst>
          </p:cNvPr>
          <p:cNvCxnSpPr/>
          <p:nvPr userDrawn="1"/>
        </p:nvCxnSpPr>
        <p:spPr>
          <a:xfrm>
            <a:off x="152400" y="887506"/>
            <a:ext cx="9762565" cy="0"/>
          </a:xfrm>
          <a:prstGeom prst="line">
            <a:avLst/>
          </a:prstGeom>
          <a:ln w="571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322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344712"/>
            <a:ext cx="9052560" cy="5598274"/>
          </a:xfrm>
          <a:prstGeom prst="rect">
            <a:avLst/>
          </a:prstGeom>
        </p:spPr>
        <p:txBody>
          <a:bodyPr lIns="101882" tIns="50941" rIns="101882" bIns="5094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1" y="7203864"/>
            <a:ext cx="31851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9AC21F-E370-43AA-BCDB-BE3477624289}"/>
              </a:ext>
            </a:extLst>
          </p:cNvPr>
          <p:cNvCxnSpPr/>
          <p:nvPr userDrawn="1"/>
        </p:nvCxnSpPr>
        <p:spPr>
          <a:xfrm>
            <a:off x="152400" y="887506"/>
            <a:ext cx="9762565" cy="0"/>
          </a:xfrm>
          <a:prstGeom prst="line">
            <a:avLst/>
          </a:prstGeom>
          <a:ln w="571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8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3"/>
            <a:ext cx="8549640" cy="2705947"/>
          </a:xfrm>
        </p:spPr>
        <p:txBody>
          <a:bodyPr anchor="b"/>
          <a:lstStyle>
            <a:lvl1pPr algn="ctr">
              <a:defRPr sz="67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700" b="0" i="0">
                <a:latin typeface="Open Sans Light" charset="0"/>
                <a:ea typeface="Open Sans Light" charset="0"/>
                <a:cs typeface="Open Sans Light" charset="0"/>
              </a:defRPr>
            </a:lvl1pPr>
            <a:lvl2pPr marL="509352" indent="0" algn="ctr">
              <a:buNone/>
              <a:defRPr sz="2200"/>
            </a:lvl2pPr>
            <a:lvl3pPr marL="1018705" indent="0" algn="ctr">
              <a:buNone/>
              <a:defRPr sz="2000"/>
            </a:lvl3pPr>
            <a:lvl4pPr marL="1528058" indent="0" algn="ctr">
              <a:buNone/>
              <a:defRPr sz="1800"/>
            </a:lvl4pPr>
            <a:lvl5pPr marL="2037411" indent="0" algn="ctr">
              <a:buNone/>
              <a:defRPr sz="1800"/>
            </a:lvl5pPr>
            <a:lvl6pPr marL="2546764" indent="0" algn="ctr">
              <a:buNone/>
              <a:defRPr sz="1800"/>
            </a:lvl6pPr>
            <a:lvl7pPr marL="3056116" indent="0" algn="ctr">
              <a:buNone/>
              <a:defRPr sz="1800"/>
            </a:lvl7pPr>
            <a:lvl8pPr marL="3565469" indent="0" algn="ctr">
              <a:buNone/>
              <a:defRPr sz="1800"/>
            </a:lvl8pPr>
            <a:lvl9pPr marL="4074821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3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35149"/>
            <a:ext cx="8675370" cy="1502305"/>
          </a:xfrm>
        </p:spPr>
        <p:txBody>
          <a:bodyPr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  <a:lvl2pPr>
              <a:defRPr b="0" i="0">
                <a:latin typeface="Open Sans Light" charset="0"/>
                <a:ea typeface="Open Sans Light" charset="0"/>
                <a:cs typeface="Open Sans Light" charset="0"/>
              </a:defRPr>
            </a:lvl2pPr>
            <a:lvl3pPr>
              <a:defRPr b="0" i="0">
                <a:latin typeface="Open Sans Light" charset="0"/>
                <a:ea typeface="Open Sans Light" charset="0"/>
                <a:cs typeface="Open Sans Light" charset="0"/>
              </a:defRPr>
            </a:lvl3pPr>
            <a:lvl4pPr>
              <a:defRPr b="0" i="0">
                <a:latin typeface="Open Sans Light" charset="0"/>
                <a:ea typeface="Open Sans Light" charset="0"/>
                <a:cs typeface="Open Sans Light" charset="0"/>
              </a:defRPr>
            </a:lvl4pPr>
            <a:lvl5pPr>
              <a:defRPr b="0" i="0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71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clock tower in the middle of a field&#10;&#10;Description generated with high confidence">
            <a:extLst>
              <a:ext uri="{FF2B5EF4-FFF2-40B4-BE49-F238E27FC236}">
                <a16:creationId xmlns:a16="http://schemas.microsoft.com/office/drawing/2014/main" id="{1333FA41-0B4A-41B8-B519-20F67C4B30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1203" b="47581"/>
          <a:stretch/>
        </p:blipFill>
        <p:spPr>
          <a:xfrm>
            <a:off x="-2424" y="3451453"/>
            <a:ext cx="10076688" cy="18394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3B2DCB-023F-4E5B-8A26-4FF280E60175}"/>
              </a:ext>
            </a:extLst>
          </p:cNvPr>
          <p:cNvSpPr/>
          <p:nvPr userDrawn="1"/>
        </p:nvSpPr>
        <p:spPr>
          <a:xfrm>
            <a:off x="-2424" y="5346702"/>
            <a:ext cx="10060824" cy="2530267"/>
          </a:xfrm>
          <a:prstGeom prst="rect">
            <a:avLst/>
          </a:prstGeom>
          <a:solidFill>
            <a:srgbClr val="26AAE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6" name="Picture 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0A40EC0-E95B-4CE4-AC38-D62E05C636E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3661" y="5830783"/>
            <a:ext cx="1562100" cy="1562100"/>
          </a:xfrm>
          <a:prstGeom prst="rect">
            <a:avLst/>
          </a:prstGeom>
          <a:solidFill>
            <a:srgbClr val="4DB9E9"/>
          </a:solidFill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D523DB-CFC8-47E2-87CB-498279C70706}"/>
              </a:ext>
            </a:extLst>
          </p:cNvPr>
          <p:cNvSpPr/>
          <p:nvPr userDrawn="1"/>
        </p:nvSpPr>
        <p:spPr>
          <a:xfrm>
            <a:off x="-7309" y="818092"/>
            <a:ext cx="101600" cy="1041400"/>
          </a:xfrm>
          <a:prstGeom prst="rect">
            <a:avLst/>
          </a:prstGeom>
          <a:solidFill>
            <a:srgbClr val="26AAE2"/>
          </a:solidFill>
          <a:ln>
            <a:solidFill>
              <a:srgbClr val="26AAE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64682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ftr="0" dt="0"/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32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6" r:id="rId2"/>
    <p:sldLayoutId id="2147483669" r:id="rId3"/>
    <p:sldLayoutId id="2147483668" r:id="rId4"/>
    <p:sldLayoutId id="2147483674" r:id="rId5"/>
  </p:sldLayoutIdLst>
  <p:hf hdr="0" ftr="0" dt="0"/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2"/>
            <a:ext cx="8675370" cy="1502305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 b="0" i="0">
                <a:solidFill>
                  <a:schemeClr val="tx1">
                    <a:tint val="75000"/>
                  </a:schemeClr>
                </a:solidFill>
                <a:latin typeface="Open Sans Light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 b="0" i="0">
                <a:solidFill>
                  <a:schemeClr val="tx1">
                    <a:tint val="75000"/>
                  </a:schemeClr>
                </a:solidFill>
                <a:latin typeface="Open Sans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2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 ftr="0" dt="0"/>
  <p:txStyles>
    <p:titleStyle>
      <a:lvl1pPr algn="ctr" defTabSz="1018824" rtl="0" eaLnBrk="1" latinLnBrk="0" hangingPunct="1">
        <a:lnSpc>
          <a:spcPct val="90000"/>
        </a:lnSpc>
        <a:spcBef>
          <a:spcPct val="0"/>
        </a:spcBef>
        <a:buNone/>
        <a:defRPr sz="4900" b="0" i="0" kern="1200">
          <a:solidFill>
            <a:schemeClr val="tx1"/>
          </a:solidFill>
          <a:latin typeface="Open Sans Light" charset="0"/>
          <a:ea typeface="+mj-ea"/>
          <a:cs typeface="+mj-cs"/>
        </a:defRPr>
      </a:lvl1pPr>
    </p:titleStyle>
    <p:bodyStyle>
      <a:lvl1pPr marL="254706" indent="-254706" algn="l" defTabSz="1018824" rtl="0" eaLnBrk="1" latinLnBrk="0" hangingPunct="1">
        <a:lnSpc>
          <a:spcPct val="90000"/>
        </a:lnSpc>
        <a:spcBef>
          <a:spcPts val="1114"/>
        </a:spcBef>
        <a:buFont typeface="Arial" panose="020B0604020202020204" pitchFamily="34" charset="0"/>
        <a:buChar char="•"/>
        <a:defRPr sz="3100" b="0" i="0" kern="1200">
          <a:solidFill>
            <a:schemeClr val="tx1"/>
          </a:solidFill>
          <a:latin typeface="Open Sans Light" charset="0"/>
          <a:ea typeface="+mn-ea"/>
          <a:cs typeface="+mn-cs"/>
        </a:defRPr>
      </a:lvl1pPr>
      <a:lvl2pPr marL="764118" indent="-254706" algn="l" defTabSz="1018824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700" b="0" i="0" kern="1200">
          <a:solidFill>
            <a:schemeClr val="tx1"/>
          </a:solidFill>
          <a:latin typeface="Open Sans Light" charset="0"/>
          <a:ea typeface="+mn-ea"/>
          <a:cs typeface="+mn-cs"/>
        </a:defRPr>
      </a:lvl2pPr>
      <a:lvl3pPr marL="1273531" indent="-254706" algn="l" defTabSz="1018824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Open Sans Light" charset="0"/>
          <a:ea typeface="+mn-ea"/>
          <a:cs typeface="+mn-cs"/>
        </a:defRPr>
      </a:lvl3pPr>
      <a:lvl4pPr marL="1782943" indent="-254706" algn="l" defTabSz="1018824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 Light" charset="0"/>
          <a:ea typeface="+mn-ea"/>
          <a:cs typeface="+mn-cs"/>
        </a:defRPr>
      </a:lvl4pPr>
      <a:lvl5pPr marL="2292355" indent="-254706" algn="l" defTabSz="1018824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 Light" charset="0"/>
          <a:ea typeface="+mn-ea"/>
          <a:cs typeface="+mn-cs"/>
        </a:defRPr>
      </a:lvl5pPr>
      <a:lvl6pPr marL="2801767" indent="-254706" algn="l" defTabSz="1018824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5" Type="http://schemas.openxmlformats.org/officeDocument/2006/relationships/image" Target="../media/image37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70.png"/><Relationship Id="rId7" Type="http://schemas.openxmlformats.org/officeDocument/2006/relationships/image" Target="../media/image50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0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7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8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53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60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0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4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13" Type="http://schemas.openxmlformats.org/officeDocument/2006/relationships/image" Target="../media/image60.png"/><Relationship Id="rId3" Type="http://schemas.openxmlformats.org/officeDocument/2006/relationships/image" Target="../media/image61.png"/><Relationship Id="rId12" Type="http://schemas.openxmlformats.org/officeDocument/2006/relationships/image" Target="../media/image59.png"/><Relationship Id="rId7" Type="http://schemas.openxmlformats.org/officeDocument/2006/relationships/image" Target="../media/image4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5.png"/><Relationship Id="rId6" Type="http://schemas.openxmlformats.org/officeDocument/2006/relationships/image" Target="../media/image411.png"/><Relationship Id="rId10" Type="http://schemas.openxmlformats.org/officeDocument/2006/relationships/image" Target="../media/image64.png"/><Relationship Id="rId9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53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6.png"/><Relationship Id="rId21" Type="http://schemas.openxmlformats.org/officeDocument/2006/relationships/image" Target="../media/image32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image" Target="../media/image26.png"/><Relationship Id="rId23" Type="http://schemas.openxmlformats.org/officeDocument/2006/relationships/image" Target="../media/image27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79BCF2F-3062-D10B-1DE1-E8D66E3BE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036" y="3886200"/>
            <a:ext cx="3498320" cy="1514354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B9F5E5-CD8B-4C91-BE13-168FF999D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" y="513786"/>
            <a:ext cx="10058399" cy="1419815"/>
          </a:xfrm>
        </p:spPr>
        <p:txBody>
          <a:bodyPr>
            <a:noAutofit/>
          </a:bodyPr>
          <a:lstStyle/>
          <a:p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ViTALiTy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</a:rPr>
              <a:t>: Unifying Low-rank and Sparse</a:t>
            </a:r>
            <a:b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</a:rPr>
              <a:t>Approximation for Vision Transformer Acceleration</a:t>
            </a:r>
            <a:b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</a:rPr>
              <a:t>with a Linear Taylor Attention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375C-75BA-430C-A298-A1FB821BB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" y="2100731"/>
            <a:ext cx="10058399" cy="2301249"/>
          </a:xfrm>
        </p:spPr>
        <p:txBody>
          <a:bodyPr>
            <a:normAutofit/>
          </a:bodyPr>
          <a:lstStyle/>
          <a:p>
            <a:r>
              <a:rPr lang="en-US" sz="2000" b="1" u="sng" dirty="0" err="1"/>
              <a:t>Jyotikrishna</a:t>
            </a:r>
            <a:r>
              <a:rPr lang="en-US" sz="2000" b="1" u="sng" dirty="0"/>
              <a:t> </a:t>
            </a:r>
            <a:r>
              <a:rPr lang="en-US" sz="2000" b="1" u="sng" dirty="0" err="1"/>
              <a:t>Dass</a:t>
            </a:r>
            <a:r>
              <a:rPr lang="en-US" sz="2000" baseline="30000" dirty="0"/>
              <a:t>*†</a:t>
            </a:r>
            <a:r>
              <a:rPr lang="en-US" sz="2000" dirty="0"/>
              <a:t>, Shang Wu</a:t>
            </a:r>
            <a:r>
              <a:rPr lang="en-US" sz="2000" baseline="30000" dirty="0"/>
              <a:t>*†</a:t>
            </a:r>
            <a:r>
              <a:rPr lang="en-US" sz="2000" dirty="0"/>
              <a:t>, </a:t>
            </a:r>
            <a:r>
              <a:rPr lang="en-US" sz="2000" dirty="0" err="1"/>
              <a:t>Huihong</a:t>
            </a:r>
            <a:r>
              <a:rPr lang="en-US" sz="2000" dirty="0"/>
              <a:t> Shi</a:t>
            </a:r>
            <a:r>
              <a:rPr lang="en-US" sz="2000" baseline="30000" dirty="0"/>
              <a:t>*‡</a:t>
            </a:r>
            <a:r>
              <a:rPr lang="en-US" sz="2000" dirty="0"/>
              <a:t>, </a:t>
            </a:r>
          </a:p>
          <a:p>
            <a:r>
              <a:rPr lang="en-US" sz="2000" dirty="0" err="1"/>
              <a:t>Chaojian</a:t>
            </a:r>
            <a:r>
              <a:rPr lang="en-US" sz="2000" dirty="0"/>
              <a:t> Li</a:t>
            </a:r>
            <a:r>
              <a:rPr lang="en-US" sz="2000" baseline="30000" dirty="0"/>
              <a:t>‡</a:t>
            </a:r>
            <a:r>
              <a:rPr lang="en-US" sz="2000" dirty="0"/>
              <a:t>, </a:t>
            </a:r>
            <a:r>
              <a:rPr lang="en-US" sz="2000" b="1" u="sng" dirty="0"/>
              <a:t>Zhifan Ye</a:t>
            </a:r>
            <a:r>
              <a:rPr lang="en-US" sz="2000" baseline="30000" dirty="0"/>
              <a:t>†‡</a:t>
            </a:r>
            <a:r>
              <a:rPr lang="en-US" sz="2000" dirty="0"/>
              <a:t>, </a:t>
            </a:r>
            <a:r>
              <a:rPr lang="en-US" sz="2000" dirty="0" err="1"/>
              <a:t>Zhongfeng</a:t>
            </a:r>
            <a:r>
              <a:rPr lang="en-US" sz="2000" dirty="0"/>
              <a:t> Wang</a:t>
            </a:r>
            <a:r>
              <a:rPr lang="en-US" sz="2000" baseline="30000" dirty="0"/>
              <a:t>§</a:t>
            </a:r>
            <a:r>
              <a:rPr lang="en-US" sz="2000" dirty="0"/>
              <a:t>, and Yingyan (Celine) Lin</a:t>
            </a:r>
            <a:r>
              <a:rPr lang="en-US" sz="2000" baseline="30000" dirty="0"/>
              <a:t>‡</a:t>
            </a:r>
            <a:endParaRPr lang="en-US" sz="2000" dirty="0"/>
          </a:p>
          <a:p>
            <a:r>
              <a:rPr lang="en-US" altLang="zh-CN" sz="2000" baseline="30000" dirty="0"/>
              <a:t>†</a:t>
            </a:r>
            <a:r>
              <a:rPr lang="en-US" sz="2000" dirty="0"/>
              <a:t>Rice University, </a:t>
            </a:r>
            <a:r>
              <a:rPr lang="en-US" sz="2000" baseline="30000" dirty="0"/>
              <a:t>§</a:t>
            </a:r>
            <a:r>
              <a:rPr lang="en-US" sz="2000" dirty="0"/>
              <a:t>Nanjing University</a:t>
            </a:r>
            <a:r>
              <a:rPr lang="en-US" sz="2000" baseline="30000" dirty="0"/>
              <a:t>‡</a:t>
            </a:r>
            <a:r>
              <a:rPr lang="en-US" sz="2000" dirty="0"/>
              <a:t>, Georgia Institute of Technolog</a:t>
            </a:r>
            <a:r>
              <a:rPr lang="en-US" altLang="zh-CN" sz="2000" dirty="0"/>
              <a:t>y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1A61597-D0A0-80DC-5144-DE8D3692AC8E}"/>
              </a:ext>
            </a:extLst>
          </p:cNvPr>
          <p:cNvSpPr txBox="1"/>
          <p:nvPr/>
        </p:nvSpPr>
        <p:spPr>
          <a:xfrm>
            <a:off x="-203681" y="7393205"/>
            <a:ext cx="2379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aseline="30000" dirty="0"/>
              <a:t>*: equal contribution</a:t>
            </a:r>
            <a:endParaRPr lang="zh-CN" altLang="en-US" sz="24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105F846D-A2EE-8502-1150-33FC205B1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828" y="6293914"/>
            <a:ext cx="3762601" cy="6306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1BE7E0-238B-CB9A-247D-335C098BC4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919" y="6358376"/>
            <a:ext cx="3762601" cy="5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96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D79F2A-4157-461C-8ECB-ECE4FF96CE66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line">
            <a:avLst/>
          </a:prstGeom>
          <a:ln w="571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C6083D1-69D0-4FE6-BC82-C9416070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100" y="2"/>
            <a:ext cx="10191750" cy="88750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dirty="0"/>
              <a:t>Overview of Our Proposed Framework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DCE6BA-3A47-DB27-E97D-0BCD95A6B8C8}"/>
              </a:ext>
            </a:extLst>
          </p:cNvPr>
          <p:cNvSpPr txBox="1"/>
          <p:nvPr/>
        </p:nvSpPr>
        <p:spPr>
          <a:xfrm>
            <a:off x="152401" y="1274922"/>
            <a:ext cx="9762565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zh-CN" sz="4000" b="1" dirty="0" err="1">
                <a:solidFill>
                  <a:srgbClr val="0070C0"/>
                </a:solidFill>
              </a:rPr>
              <a:t>ViTALiTy</a:t>
            </a:r>
            <a:r>
              <a:rPr lang="en-US" altLang="zh-CN" sz="4000" b="1" dirty="0">
                <a:solidFill>
                  <a:srgbClr val="0070C0"/>
                </a:solidFill>
              </a:rPr>
              <a:t>: </a:t>
            </a:r>
            <a:r>
              <a:rPr lang="en-US" altLang="zh-CN" sz="3200" dirty="0">
                <a:solidFill>
                  <a:srgbClr val="0070C0"/>
                </a:solidFill>
              </a:rPr>
              <a:t>Unifying Low-rank and Sparse Approximation for </a:t>
            </a:r>
            <a:r>
              <a:rPr lang="en-US" altLang="zh-CN" sz="3200" b="1" u="sng" dirty="0" err="1">
                <a:solidFill>
                  <a:srgbClr val="0070C0"/>
                </a:solidFill>
              </a:rPr>
              <a:t>ViT</a:t>
            </a:r>
            <a:r>
              <a:rPr lang="en-US" altLang="zh-CN" sz="3200" b="1" dirty="0">
                <a:solidFill>
                  <a:srgbClr val="0070C0"/>
                </a:solidFill>
              </a:rPr>
              <a:t> </a:t>
            </a:r>
            <a:r>
              <a:rPr lang="en-US" altLang="zh-CN" sz="3200" b="1" u="sng" dirty="0">
                <a:solidFill>
                  <a:srgbClr val="0070C0"/>
                </a:solidFill>
              </a:rPr>
              <a:t>A</a:t>
            </a:r>
            <a:r>
              <a:rPr lang="en-US" altLang="zh-CN" sz="3200" dirty="0">
                <a:solidFill>
                  <a:srgbClr val="0070C0"/>
                </a:solidFill>
              </a:rPr>
              <a:t>cceleration using </a:t>
            </a:r>
            <a:r>
              <a:rPr lang="en-US" altLang="zh-CN" sz="3200" b="1" u="sng" dirty="0">
                <a:solidFill>
                  <a:srgbClr val="0070C0"/>
                </a:solidFill>
              </a:rPr>
              <a:t>Li</a:t>
            </a:r>
            <a:r>
              <a:rPr lang="en-US" altLang="zh-CN" sz="3200" dirty="0">
                <a:solidFill>
                  <a:srgbClr val="0070C0"/>
                </a:solidFill>
              </a:rPr>
              <a:t>near </a:t>
            </a:r>
            <a:r>
              <a:rPr lang="en-US" altLang="zh-CN" sz="3200" b="1" u="sng" dirty="0">
                <a:solidFill>
                  <a:srgbClr val="0070C0"/>
                </a:solidFill>
              </a:rPr>
              <a:t>T</a:t>
            </a:r>
            <a:r>
              <a:rPr lang="en-US" altLang="zh-CN" sz="3200" dirty="0">
                <a:solidFill>
                  <a:srgbClr val="0070C0"/>
                </a:solidFill>
              </a:rPr>
              <a:t>a</a:t>
            </a:r>
            <a:r>
              <a:rPr lang="en-US" altLang="zh-CN" sz="3200" b="1" u="sng" dirty="0">
                <a:solidFill>
                  <a:srgbClr val="0070C0"/>
                </a:solidFill>
              </a:rPr>
              <a:t>y</a:t>
            </a:r>
            <a:r>
              <a:rPr lang="en-US" altLang="zh-CN" sz="3200" dirty="0">
                <a:solidFill>
                  <a:srgbClr val="0070C0"/>
                </a:solidFill>
              </a:rPr>
              <a:t>lor Attention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35BAB94-2CE1-B350-33E9-B749C9C12DCF}"/>
              </a:ext>
            </a:extLst>
          </p:cNvPr>
          <p:cNvGrpSpPr/>
          <p:nvPr/>
        </p:nvGrpSpPr>
        <p:grpSpPr>
          <a:xfrm>
            <a:off x="278585" y="2720504"/>
            <a:ext cx="3416370" cy="3196202"/>
            <a:chOff x="713243" y="3125995"/>
            <a:chExt cx="2893940" cy="260981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CB26AD9-604B-66B8-1BB4-AC0F66DAA3BD}"/>
                </a:ext>
              </a:extLst>
            </p:cNvPr>
            <p:cNvSpPr/>
            <p:nvPr/>
          </p:nvSpPr>
          <p:spPr>
            <a:xfrm>
              <a:off x="713243" y="3125995"/>
              <a:ext cx="2893940" cy="26098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3446C4-8279-27EB-F466-8F298E75DE08}"/>
                </a:ext>
              </a:extLst>
            </p:cNvPr>
            <p:cNvSpPr txBox="1"/>
            <p:nvPr/>
          </p:nvSpPr>
          <p:spPr>
            <a:xfrm>
              <a:off x="738896" y="3127779"/>
              <a:ext cx="2867169" cy="427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ViTALiTy</a:t>
              </a:r>
              <a:r>
                <a:rPr lang="en-US" altLang="zh-CN" sz="2800" b="1" dirty="0"/>
                <a:t> </a:t>
              </a:r>
              <a:r>
                <a:rPr lang="en-US" altLang="zh-CN" sz="2800" b="1" dirty="0">
                  <a:solidFill>
                    <a:srgbClr val="0070C0"/>
                  </a:solidFill>
                </a:rPr>
                <a:t>Algorithm</a:t>
              </a:r>
              <a:endParaRPr lang="zh-CN" altLang="en-US" sz="2800" b="1" dirty="0">
                <a:solidFill>
                  <a:srgbClr val="0070C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DBB89E3-5E85-DF4C-742F-2FB13D347785}"/>
                </a:ext>
              </a:extLst>
            </p:cNvPr>
            <p:cNvSpPr/>
            <p:nvPr/>
          </p:nvSpPr>
          <p:spPr>
            <a:xfrm>
              <a:off x="817805" y="3584125"/>
              <a:ext cx="2679895" cy="66305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D25F82-2471-F5F7-1C87-BF0F81CFE99C}"/>
                </a:ext>
              </a:extLst>
            </p:cNvPr>
            <p:cNvSpPr txBox="1"/>
            <p:nvPr/>
          </p:nvSpPr>
          <p:spPr>
            <a:xfrm>
              <a:off x="862602" y="3917241"/>
              <a:ext cx="2485051" cy="32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/>
                <a:t>Based on Taylor expansion</a:t>
              </a:r>
              <a:endParaRPr lang="zh-CN" alt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433ABF-E244-3DE5-9A02-038DE832B387}"/>
                </a:ext>
              </a:extLst>
            </p:cNvPr>
            <p:cNvSpPr txBox="1"/>
            <p:nvPr/>
          </p:nvSpPr>
          <p:spPr>
            <a:xfrm>
              <a:off x="817805" y="3567543"/>
              <a:ext cx="2485051" cy="32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/>
                <a:t>Linear Attention</a:t>
              </a:r>
              <a:endParaRPr lang="zh-CN" altLang="en-US" b="1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B5E17CA-5FE5-2601-E03D-55C9906CD078}"/>
                </a:ext>
              </a:extLst>
            </p:cNvPr>
            <p:cNvSpPr/>
            <p:nvPr/>
          </p:nvSpPr>
          <p:spPr>
            <a:xfrm>
              <a:off x="816684" y="4701288"/>
              <a:ext cx="2681014" cy="87523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B0828D-94A6-FD9D-B92A-2DD7B20580FC}"/>
                </a:ext>
              </a:extLst>
            </p:cNvPr>
            <p:cNvSpPr txBox="1"/>
            <p:nvPr/>
          </p:nvSpPr>
          <p:spPr>
            <a:xfrm>
              <a:off x="862601" y="5024181"/>
              <a:ext cx="2485051" cy="578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/>
                <a:t>Unifies Low-rank</a:t>
              </a:r>
            </a:p>
            <a:p>
              <a:r>
                <a:rPr lang="en-US" altLang="zh-CN" dirty="0"/>
                <a:t>&amp; Sparse Approximation</a:t>
              </a:r>
              <a:endParaRPr lang="zh-CN" alt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14030D-1D80-3144-D671-89EF57B9F45B}"/>
                </a:ext>
              </a:extLst>
            </p:cNvPr>
            <p:cNvSpPr txBox="1"/>
            <p:nvPr/>
          </p:nvSpPr>
          <p:spPr>
            <a:xfrm>
              <a:off x="818356" y="4744007"/>
              <a:ext cx="2485051" cy="32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/>
                <a:t>A training pipeline</a:t>
              </a:r>
              <a:endParaRPr lang="zh-CN" altLang="en-US" b="1" dirty="0"/>
            </a:p>
          </p:txBody>
        </p:sp>
        <p:sp>
          <p:nvSpPr>
            <p:cNvPr id="18" name="TextBox 27">
              <a:extLst>
                <a:ext uri="{FF2B5EF4-FFF2-40B4-BE49-F238E27FC236}">
                  <a16:creationId xmlns:a16="http://schemas.microsoft.com/office/drawing/2014/main" id="{2873597F-0506-C7EC-5397-4F6DF4175C72}"/>
                </a:ext>
              </a:extLst>
            </p:cNvPr>
            <p:cNvSpPr txBox="1"/>
            <p:nvPr/>
          </p:nvSpPr>
          <p:spPr>
            <a:xfrm>
              <a:off x="1785467" y="4279828"/>
              <a:ext cx="616244" cy="376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b="1" dirty="0"/>
                <a:t>and</a:t>
              </a:r>
              <a:endParaRPr lang="zh-CN" altLang="en-US" b="1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810BF0-D4E0-F851-AD66-8147EB770DE1}"/>
              </a:ext>
            </a:extLst>
          </p:cNvPr>
          <p:cNvGrpSpPr/>
          <p:nvPr/>
        </p:nvGrpSpPr>
        <p:grpSpPr>
          <a:xfrm>
            <a:off x="3694956" y="2720504"/>
            <a:ext cx="6429121" cy="3205865"/>
            <a:chOff x="3694956" y="2720504"/>
            <a:chExt cx="6429121" cy="3205865"/>
          </a:xfrm>
        </p:grpSpPr>
        <p:sp>
          <p:nvSpPr>
            <p:cNvPr id="4" name="Arrow: Curved Up 6">
              <a:extLst>
                <a:ext uri="{FF2B5EF4-FFF2-40B4-BE49-F238E27FC236}">
                  <a16:creationId xmlns:a16="http://schemas.microsoft.com/office/drawing/2014/main" id="{8D2951A8-09E1-5EE6-42B7-E7C0AC765788}"/>
                </a:ext>
              </a:extLst>
            </p:cNvPr>
            <p:cNvSpPr/>
            <p:nvPr/>
          </p:nvSpPr>
          <p:spPr>
            <a:xfrm rot="10800000">
              <a:off x="3844046" y="3346838"/>
              <a:ext cx="2341809" cy="708386"/>
            </a:xfrm>
            <a:prstGeom prst="curvedUp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Arrow: Curved Up 7">
              <a:extLst>
                <a:ext uri="{FF2B5EF4-FFF2-40B4-BE49-F238E27FC236}">
                  <a16:creationId xmlns:a16="http://schemas.microsoft.com/office/drawing/2014/main" id="{3D5DB1E5-ED20-D940-7DF0-846BEEB7D4CC}"/>
                </a:ext>
              </a:extLst>
            </p:cNvPr>
            <p:cNvSpPr/>
            <p:nvPr/>
          </p:nvSpPr>
          <p:spPr>
            <a:xfrm>
              <a:off x="3951188" y="4638183"/>
              <a:ext cx="2325807" cy="708386"/>
            </a:xfrm>
            <a:prstGeom prst="curvedUp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A060CA-F75A-0AC6-F59D-629AF02A8B9F}"/>
                </a:ext>
              </a:extLst>
            </p:cNvPr>
            <p:cNvSpPr txBox="1"/>
            <p:nvPr/>
          </p:nvSpPr>
          <p:spPr>
            <a:xfrm>
              <a:off x="3694956" y="4055224"/>
              <a:ext cx="28382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rgbClr val="E75F5F"/>
                  </a:solidFill>
                </a:rPr>
                <a:t>Algorithm &amp; Accelerator</a:t>
              </a:r>
            </a:p>
            <a:p>
              <a:pPr algn="ctr"/>
              <a:r>
                <a:rPr lang="en-US" altLang="zh-CN" b="1" dirty="0">
                  <a:solidFill>
                    <a:srgbClr val="E75F5F"/>
                  </a:solidFill>
                </a:rPr>
                <a:t>Co-Design</a:t>
              </a:r>
              <a:endParaRPr lang="zh-CN" altLang="en-US" b="1" dirty="0">
                <a:solidFill>
                  <a:srgbClr val="E75F5F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42FD88-282E-B7A7-01CA-8F7CCB62F135}"/>
                </a:ext>
              </a:extLst>
            </p:cNvPr>
            <p:cNvSpPr/>
            <p:nvPr/>
          </p:nvSpPr>
          <p:spPr>
            <a:xfrm>
              <a:off x="6492001" y="2720504"/>
              <a:ext cx="3325930" cy="31962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C0C32D-BEC4-9345-75C4-7EF89739F168}"/>
                </a:ext>
              </a:extLst>
            </p:cNvPr>
            <p:cNvSpPr txBox="1"/>
            <p:nvPr/>
          </p:nvSpPr>
          <p:spPr>
            <a:xfrm>
              <a:off x="6389210" y="2738041"/>
              <a:ext cx="35407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800" b="1" dirty="0" err="1"/>
                <a:t>ViTALiTy</a:t>
              </a:r>
              <a:r>
                <a:rPr lang="en-US" altLang="zh-CN" sz="2800" b="1" dirty="0"/>
                <a:t> </a:t>
              </a:r>
              <a:r>
                <a:rPr lang="en-US" altLang="zh-CN" sz="2800" b="1" dirty="0">
                  <a:solidFill>
                    <a:srgbClr val="0070C0"/>
                  </a:solidFill>
                </a:rPr>
                <a:t>Accelerator</a:t>
              </a:r>
              <a:endParaRPr lang="zh-CN" altLang="en-US" sz="2800" b="1" dirty="0">
                <a:solidFill>
                  <a:srgbClr val="0070C0"/>
                </a:solidFill>
              </a:endParaRPr>
            </a:p>
          </p:txBody>
        </p:sp>
        <p:pic>
          <p:nvPicPr>
            <p:cNvPr id="20" name="图片 24">
              <a:extLst>
                <a:ext uri="{FF2B5EF4-FFF2-40B4-BE49-F238E27FC236}">
                  <a16:creationId xmlns:a16="http://schemas.microsoft.com/office/drawing/2014/main" id="{E96BA164-D8B4-4FBC-1A85-34229C1E0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44172" y="3225168"/>
              <a:ext cx="2335323" cy="2036039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665D5E-33A1-08F0-5776-67C4C4ABAE89}"/>
                </a:ext>
              </a:extLst>
            </p:cNvPr>
            <p:cNvSpPr txBox="1"/>
            <p:nvPr/>
          </p:nvSpPr>
          <p:spPr>
            <a:xfrm>
              <a:off x="6299589" y="5218483"/>
              <a:ext cx="38244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b="1" dirty="0"/>
                <a:t>Merely Low-rank </a:t>
              </a:r>
            </a:p>
            <a:p>
              <a:pPr algn="ctr"/>
              <a:r>
                <a:rPr lang="en-US" altLang="zh-CN" b="1" dirty="0"/>
                <a:t>component for inference</a:t>
              </a:r>
              <a:endParaRPr lang="zh-CN" alt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F2795EC-AB94-6F38-E14D-46A0155E9137}"/>
                  </a:ext>
                </a:extLst>
              </p:cNvPr>
              <p:cNvSpPr txBox="1"/>
              <p:nvPr/>
            </p:nvSpPr>
            <p:spPr>
              <a:xfrm>
                <a:off x="152402" y="6241015"/>
                <a:ext cx="9762563" cy="12618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IN" altLang="zh-CN" sz="2800" dirty="0">
                    <a:solidFill>
                      <a:srgbClr val="0070C0"/>
                    </a:solidFill>
                  </a:rPr>
                  <a:t>The 1st co-designed </a:t>
                </a:r>
                <a:r>
                  <a:rPr lang="en-IN" altLang="zh-CN" sz="2800" dirty="0" err="1">
                    <a:solidFill>
                      <a:srgbClr val="0070C0"/>
                    </a:solidFill>
                  </a:rPr>
                  <a:t>ViT</a:t>
                </a:r>
                <a:r>
                  <a:rPr lang="en-IN" altLang="zh-CN" sz="2800" dirty="0">
                    <a:solidFill>
                      <a:srgbClr val="0070C0"/>
                    </a:solidFill>
                  </a:rPr>
                  <a:t> work leveraging </a:t>
                </a:r>
                <a:r>
                  <a:rPr lang="en-IN" altLang="zh-CN" sz="2800" b="1" dirty="0">
                    <a:solidFill>
                      <a:srgbClr val="0070C0"/>
                    </a:solidFill>
                  </a:rPr>
                  <a:t>low-rank linear attention</a:t>
                </a: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-IN" altLang="zh-CN" sz="2400" b="1" dirty="0">
                    <a:solidFill>
                      <a:srgbClr val="0070C0"/>
                    </a:solidFill>
                  </a:rPr>
                  <a:t>Higher accuracy (+2.4% to +3.6%)</a:t>
                </a:r>
                <a:r>
                  <a:rPr lang="en-IN" altLang="zh-CN" sz="2400" dirty="0">
                    <a:solidFill>
                      <a:srgbClr val="0070C0"/>
                    </a:solidFill>
                  </a:rPr>
                  <a:t> than existing linear attention</a:t>
                </a:r>
                <a:endParaRPr lang="en-IN" altLang="zh-CN" sz="2400" b="1" dirty="0">
                  <a:solidFill>
                    <a:srgbClr val="0070C0"/>
                  </a:solidFill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-IN" altLang="zh-CN" sz="2400" b="1" dirty="0">
                    <a:solidFill>
                      <a:srgbClr val="0070C0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IN" altLang="zh-CN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IN" altLang="zh-CN" sz="2400" dirty="0">
                    <a:solidFill>
                      <a:srgbClr val="0070C0"/>
                    </a:solidFill>
                  </a:rPr>
                  <a:t> </a:t>
                </a:r>
                <a:r>
                  <a:rPr lang="en-IN" altLang="zh-CN" sz="2400" b="1" dirty="0">
                    <a:solidFill>
                      <a:srgbClr val="0070C0"/>
                    </a:solidFill>
                  </a:rPr>
                  <a:t>efficiency </a:t>
                </a:r>
                <a:r>
                  <a:rPr lang="en-IN" altLang="zh-CN" sz="2400" dirty="0">
                    <a:solidFill>
                      <a:srgbClr val="0070C0"/>
                    </a:solidFill>
                  </a:rPr>
                  <a:t>than SOTA accelerator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F2795EC-AB94-6F38-E14D-46A0155E9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2" y="6241015"/>
                <a:ext cx="9762563" cy="1261884"/>
              </a:xfrm>
              <a:prstGeom prst="rect">
                <a:avLst/>
              </a:prstGeom>
              <a:blipFill>
                <a:blip r:embed="rId4"/>
                <a:stretch>
                  <a:fillRect l="-1249" t="-4831" r="-750" b="-101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145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B51E28-C16D-E188-E5E3-D1AB5E87E25A}"/>
              </a:ext>
            </a:extLst>
          </p:cNvPr>
          <p:cNvSpPr txBox="1"/>
          <p:nvPr/>
        </p:nvSpPr>
        <p:spPr>
          <a:xfrm>
            <a:off x="1881316" y="2685640"/>
            <a:ext cx="62957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/>
              <a:t>Proposed</a:t>
            </a:r>
          </a:p>
          <a:p>
            <a:pPr algn="ctr"/>
            <a:r>
              <a:rPr lang="en-US" sz="6000" b="1" dirty="0" err="1"/>
              <a:t>ViTALiTy</a:t>
            </a:r>
            <a:r>
              <a:rPr lang="en-US" sz="6000" b="1" dirty="0"/>
              <a:t> Algorithm</a:t>
            </a:r>
            <a:endParaRPr lang="en-US" sz="6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3520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D79F2A-4157-461C-8ECB-ECE4FF96CE66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line">
            <a:avLst/>
          </a:prstGeom>
          <a:ln w="571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DDCE6BA-3A47-DB27-E97D-0BCD95A6B8C8}"/>
              </a:ext>
            </a:extLst>
          </p:cNvPr>
          <p:cNvSpPr txBox="1"/>
          <p:nvPr/>
        </p:nvSpPr>
        <p:spPr>
          <a:xfrm>
            <a:off x="280882" y="1252269"/>
            <a:ext cx="9496636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Is softmax the only method for computing </a:t>
            </a:r>
            <a:r>
              <a:rPr lang="en-US" sz="2800" b="1" dirty="0" err="1"/>
              <a:t>ViT</a:t>
            </a:r>
            <a:r>
              <a:rPr lang="en-US" sz="2800" b="1" dirty="0"/>
              <a:t> attention?</a:t>
            </a:r>
            <a:br>
              <a:rPr lang="en-US" sz="2800" b="1" dirty="0"/>
            </a:br>
            <a:r>
              <a:rPr lang="en-US" sz="2400" b="1" dirty="0">
                <a:solidFill>
                  <a:srgbClr val="0070C0"/>
                </a:solidFill>
              </a:rPr>
              <a:t>No! It is just one type of similarity measure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86E4A35-3AAB-4E56-1BFB-61276B53031F}"/>
              </a:ext>
            </a:extLst>
          </p:cNvPr>
          <p:cNvGrpSpPr/>
          <p:nvPr/>
        </p:nvGrpSpPr>
        <p:grpSpPr>
          <a:xfrm>
            <a:off x="752668" y="2976030"/>
            <a:ext cx="8553064" cy="2099852"/>
            <a:chOff x="377127" y="3258087"/>
            <a:chExt cx="8553064" cy="2099852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9F9008B4-B48A-5AE6-DED3-492956B03505}"/>
                </a:ext>
              </a:extLst>
            </p:cNvPr>
            <p:cNvSpPr/>
            <p:nvPr/>
          </p:nvSpPr>
          <p:spPr>
            <a:xfrm>
              <a:off x="377127" y="3763557"/>
              <a:ext cx="8553064" cy="1594382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C6F384D-1366-ACA5-621A-CA0C67E56AA8}"/>
                </a:ext>
              </a:extLst>
            </p:cNvPr>
            <p:cNvSpPr/>
            <p:nvPr/>
          </p:nvSpPr>
          <p:spPr>
            <a:xfrm>
              <a:off x="7551841" y="3783991"/>
              <a:ext cx="1215657" cy="53538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9BCFAF6-CB79-872A-3F84-D376BE7D45F8}"/>
                </a:ext>
              </a:extLst>
            </p:cNvPr>
            <p:cNvSpPr/>
            <p:nvPr/>
          </p:nvSpPr>
          <p:spPr>
            <a:xfrm>
              <a:off x="3762506" y="3763557"/>
              <a:ext cx="2123268" cy="53538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2">
                  <a:extLst>
                    <a:ext uri="{FF2B5EF4-FFF2-40B4-BE49-F238E27FC236}">
                      <a16:creationId xmlns:a16="http://schemas.microsoft.com/office/drawing/2014/main" id="{B2F76CB1-80CD-012D-DBA8-17DBF6537759}"/>
                    </a:ext>
                  </a:extLst>
                </p:cNvPr>
                <p:cNvSpPr txBox="1"/>
                <p:nvPr/>
              </p:nvSpPr>
              <p:spPr>
                <a:xfrm>
                  <a:off x="710808" y="3780266"/>
                  <a:ext cx="8219383" cy="4863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𝑠𝑜𝑓𝑡𝑚𝑎𝑥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  <m:sSup>
                            <m:sSupPr>
                              <m:ctrlP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e>
                      </m:d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𝑽</m:t>
                      </m:r>
                    </m:oMath>
                  </a14:m>
                  <a:r>
                    <a:rPr lang="en-US" altLang="zh-CN" sz="2800" dirty="0"/>
                    <a:t> </a:t>
                  </a:r>
                  <a14:m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</m:d>
                          <m:r>
                            <a:rPr lang="zh-CN" altLang="en-US" sz="2800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𝑲</m:t>
                              </m:r>
                            </m:e>
                          </m:d>
                          <m:r>
                            <a:rPr lang="en-US" altLang="zh-CN" sz="2800" b="1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  <m:r>
                        <a:rPr lang="en-US" altLang="zh-CN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2800" b="1" i="1">
                          <a:latin typeface="Cambria Math" panose="02040503050406030204" pitchFamily="18" charset="0"/>
                        </a:rPr>
                        <m:t>𝑽</m:t>
                      </m:r>
                    </m:oMath>
                  </a14:m>
                  <a:r>
                    <a:rPr lang="en-US" altLang="zh-CN" sz="2800" b="1" dirty="0"/>
                    <a:t> </a:t>
                  </a:r>
                  <a14:m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800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𝑸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𝑲</m:t>
                              </m:r>
                            </m:e>
                          </m:d>
                          <m:r>
                            <a:rPr lang="en-US" altLang="zh-CN" sz="2800" b="1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</m:d>
                    </m:oMath>
                  </a14:m>
                  <a:endParaRPr lang="en-US" altLang="zh-CN" sz="2800" b="1" dirty="0"/>
                </a:p>
              </p:txBody>
            </p:sp>
          </mc:Choice>
          <mc:Fallback xmlns="">
            <p:sp>
              <p:nvSpPr>
                <p:cNvPr id="16" name="文本框 12">
                  <a:extLst>
                    <a:ext uri="{FF2B5EF4-FFF2-40B4-BE49-F238E27FC236}">
                      <a16:creationId xmlns:a16="http://schemas.microsoft.com/office/drawing/2014/main" id="{B2F76CB1-80CD-012D-DBA8-17DBF65377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808" y="3780266"/>
                  <a:ext cx="8219383" cy="48635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6DB48A3-9585-3F2A-EA0F-34F1D8160654}"/>
                    </a:ext>
                  </a:extLst>
                </p:cNvPr>
                <p:cNvSpPr txBox="1"/>
                <p:nvPr/>
              </p:nvSpPr>
              <p:spPr>
                <a:xfrm>
                  <a:off x="1357891" y="4457964"/>
                  <a:ext cx="1428350" cy="50917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𝚶</m:t>
                        </m:r>
                        <m:d>
                          <m:d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altLang="zh-CN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oMath>
                    </m:oMathPara>
                  </a14:m>
                  <a:endParaRPr lang="en-US" altLang="zh-CN" sz="2400" b="1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6DB48A3-9585-3F2A-EA0F-34F1D81606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7891" y="4457964"/>
                  <a:ext cx="1428350" cy="50917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8A14865-E91C-F9EB-E514-3E6BE8FB9A98}"/>
                    </a:ext>
                  </a:extLst>
                </p:cNvPr>
                <p:cNvSpPr txBox="1"/>
                <p:nvPr/>
              </p:nvSpPr>
              <p:spPr>
                <a:xfrm>
                  <a:off x="7491058" y="4505477"/>
                  <a:ext cx="133588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𝚶</m:t>
                        </m:r>
                        <m:d>
                          <m:d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 smtClean="0">
                                <a:solidFill>
                                  <a:srgbClr val="2DB51B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sSup>
                              <m:sSupPr>
                                <m:ctrlPr>
                                  <a:rPr lang="en-US" altLang="zh-CN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altLang="zh-CN" sz="2400" b="1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8A14865-E91C-F9EB-E514-3E6BE8FB9A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1058" y="4505477"/>
                  <a:ext cx="1335889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B720D0-AF3A-576C-9655-9978C57D623A}"/>
                </a:ext>
              </a:extLst>
            </p:cNvPr>
            <p:cNvSpPr txBox="1"/>
            <p:nvPr/>
          </p:nvSpPr>
          <p:spPr>
            <a:xfrm>
              <a:off x="4055120" y="4462706"/>
              <a:ext cx="1530758" cy="658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 altLang="zh-CN" sz="2400" dirty="0"/>
                <a:t>Similarity measure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99C288A-E2E4-0B58-32C1-75D4DFFFD643}"/>
                </a:ext>
              </a:extLst>
            </p:cNvPr>
            <p:cNvSpPr txBox="1"/>
            <p:nvPr/>
          </p:nvSpPr>
          <p:spPr>
            <a:xfrm>
              <a:off x="7405341" y="3258087"/>
              <a:ext cx="150732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2DB51B"/>
                  </a:solidFill>
                </a:rPr>
                <a:t>Linear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F5FEC1-C2E4-A181-5E6D-059D0631CA48}"/>
                </a:ext>
              </a:extLst>
            </p:cNvPr>
            <p:cNvSpPr txBox="1"/>
            <p:nvPr/>
          </p:nvSpPr>
          <p:spPr>
            <a:xfrm>
              <a:off x="1072123" y="3258087"/>
              <a:ext cx="199988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Quadratic 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12">
                <a:extLst>
                  <a:ext uri="{FF2B5EF4-FFF2-40B4-BE49-F238E27FC236}">
                    <a16:creationId xmlns:a16="http://schemas.microsoft.com/office/drawing/2014/main" id="{0FE45E83-73B8-A68C-7DE0-7573BAEFCF06}"/>
                  </a:ext>
                </a:extLst>
              </p:cNvPr>
              <p:cNvSpPr txBox="1"/>
              <p:nvPr/>
            </p:nvSpPr>
            <p:spPr>
              <a:xfrm>
                <a:off x="5869798" y="5767124"/>
                <a:ext cx="3993603" cy="16466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38113" lvl="1" indent="-138113">
                  <a:spcBef>
                    <a:spcPts val="60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altLang="zh-CN" sz="2400" b="1" dirty="0">
                    <a:solidFill>
                      <a:prstClr val="black"/>
                    </a:solidFill>
                  </a:rPr>
                  <a:t> Efficient Attention </a:t>
                </a:r>
                <a:r>
                  <a:rPr lang="en-US" altLang="zh-CN" sz="1600" dirty="0">
                    <a:solidFill>
                      <a:prstClr val="black"/>
                    </a:solidFill>
                  </a:rPr>
                  <a:t>[WACV, 2021]:</a:t>
                </a:r>
                <a:br>
                  <a:rPr lang="en-US" altLang="zh-CN" sz="1600" dirty="0">
                    <a:solidFill>
                      <a:srgbClr val="0066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CN" sz="240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CN" altLang="en-US" sz="2400" i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2400" i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𝑠𝑜𝑓𝑡𝑚𝑎𝑥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altLang="zh-CN" sz="2400" dirty="0">
                  <a:ea typeface="Cambria Math" panose="02040503050406030204" pitchFamily="18" charset="0"/>
                </a:endParaRPr>
              </a:p>
              <a:p>
                <a:pPr marL="138113" lvl="1" indent="-138113">
                  <a:spcBef>
                    <a:spcPts val="60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altLang="zh-CN" sz="2400" b="1" dirty="0">
                    <a:solidFill>
                      <a:prstClr val="black"/>
                    </a:solidFill>
                  </a:rPr>
                  <a:t> Linear Transformer </a:t>
                </a:r>
                <a:r>
                  <a:rPr lang="en-US" altLang="zh-CN" sz="1600" dirty="0">
                    <a:solidFill>
                      <a:prstClr val="black"/>
                    </a:solidFill>
                  </a:rPr>
                  <a:t>[ICML, 2020]:</a:t>
                </a:r>
                <a:br>
                  <a:rPr lang="en-US" altLang="zh-CN" sz="1600" b="1" dirty="0">
                    <a:solidFill>
                      <a:srgbClr val="0066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zh-CN" altLang="en-US" sz="2400" i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𝑒𝑙𝑢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 )+1</m:t>
                    </m:r>
                  </m:oMath>
                </a14:m>
                <a:endParaRPr lang="en-US" altLang="zh-CN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9" name="文本框 12">
                <a:extLst>
                  <a:ext uri="{FF2B5EF4-FFF2-40B4-BE49-F238E27FC236}">
                    <a16:creationId xmlns:a16="http://schemas.microsoft.com/office/drawing/2014/main" id="{0FE45E83-73B8-A68C-7DE0-7573BAEFC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798" y="5767124"/>
                <a:ext cx="3993603" cy="1646605"/>
              </a:xfrm>
              <a:prstGeom prst="rect">
                <a:avLst/>
              </a:prstGeom>
              <a:blipFill>
                <a:blip r:embed="rId6"/>
                <a:stretch>
                  <a:fillRect l="-2137" t="-2963" b="-40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itle 31">
            <a:extLst>
              <a:ext uri="{FF2B5EF4-FFF2-40B4-BE49-F238E27FC236}">
                <a16:creationId xmlns:a16="http://schemas.microsoft.com/office/drawing/2014/main" id="{9E266B71-5769-A31B-23D9-6DA00062F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" y="-250036"/>
            <a:ext cx="9938385" cy="1502305"/>
          </a:xfrm>
        </p:spPr>
        <p:txBody>
          <a:bodyPr>
            <a:normAutofit/>
          </a:bodyPr>
          <a:lstStyle/>
          <a:p>
            <a:r>
              <a:rPr lang="en-US" altLang="zh-CN" sz="4400" b="1" dirty="0">
                <a:latin typeface="+mn-lt"/>
                <a:ea typeface="+mj-ea"/>
                <a:cs typeface="+mj-cs"/>
              </a:rPr>
              <a:t>Proposed</a:t>
            </a:r>
            <a:r>
              <a:rPr lang="en-US" altLang="zh-CN" sz="4400" dirty="0">
                <a:latin typeface="+mn-lt"/>
              </a:rPr>
              <a:t> </a:t>
            </a:r>
            <a:r>
              <a:rPr lang="en-US" altLang="zh-CN" sz="4400" b="1" dirty="0">
                <a:latin typeface="+mn-lt"/>
              </a:rPr>
              <a:t>Taylor Attention: Motivation</a:t>
            </a:r>
            <a:endParaRPr lang="en-US" sz="4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228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D79F2A-4157-461C-8ECB-ECE4FF96CE66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line">
            <a:avLst/>
          </a:prstGeom>
          <a:ln w="571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C6083D1-69D0-4FE6-BC82-C9416070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4400" b="1" dirty="0">
                <a:latin typeface="+mn-lt"/>
              </a:rPr>
              <a:t>Proposed Taylor Attention: Motivation</a:t>
            </a:r>
            <a:endParaRPr lang="en-US" sz="4400" b="1" dirty="0">
              <a:latin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23EF992-8773-D2CB-B560-5D357424ADFE}"/>
              </a:ext>
            </a:extLst>
          </p:cNvPr>
          <p:cNvGrpSpPr/>
          <p:nvPr/>
        </p:nvGrpSpPr>
        <p:grpSpPr>
          <a:xfrm>
            <a:off x="0" y="1079453"/>
            <a:ext cx="9506762" cy="1800803"/>
            <a:chOff x="-143483" y="1079454"/>
            <a:chExt cx="9506762" cy="1800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1B8D110A-BBAF-6FAB-3872-F168FD3C8417}"/>
                    </a:ext>
                  </a:extLst>
                </p:cNvPr>
                <p:cNvSpPr txBox="1"/>
                <p:nvPr/>
              </p:nvSpPr>
              <p:spPr>
                <a:xfrm>
                  <a:off x="-143483" y="1079454"/>
                  <a:ext cx="6749285" cy="10164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200" i="1" smtClean="0">
                            <a:latin typeface="Cambria Math" panose="02040503050406030204" pitchFamily="18" charset="0"/>
                          </a:rPr>
                          <m:t>𝑆𝑜𝑓𝑡𝑚𝑎𝑥</m:t>
                        </m:r>
                        <m:d>
                          <m:d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200" b="1" i="1"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  <m:sSup>
                                  <m:sSupPr>
                                    <m:ctrlPr>
                                      <a:rPr lang="en-US" altLang="zh-CN" sz="2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2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200" b="1" i="1">
                                            <a:latin typeface="Cambria Math" panose="02040503050406030204" pitchFamily="18" charset="0"/>
                                          </a:rPr>
                                          <m:t>𝑲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altLang="zh-CN" sz="2200" b="1" i="1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p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𝑇𝑎𝑦𝑙𝑜𝑟</m:t>
                                    </m:r>
                                  </m:e>
                                  <m:sub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𝑠𝑜𝑓𝑡𝑚𝑎𝑥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CN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200" b="1" i="1">
                                            <a:latin typeface="Cambria Math" panose="02040503050406030204" pitchFamily="18" charset="0"/>
                                          </a:rPr>
                                          <m:t>𝑸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CN" sz="22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altLang="zh-CN" sz="22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CN" sz="2200" b="1" i="1">
                                                    <a:latin typeface="Cambria Math" panose="02040503050406030204" pitchFamily="18" charset="0"/>
                                                  </a:rPr>
                                                  <m:t>𝑲</m:t>
                                                </m:r>
                                              </m:e>
                                            </m:acc>
                                          </m:e>
                                          <m:sup>
                                            <m:r>
                                              <a:rPr lang="en-US" altLang="zh-CN" sz="2200" b="1" i="1">
                                                <a:latin typeface="Cambria Math" panose="02040503050406030204" pitchFamily="18" charset="0"/>
                                              </a:rPr>
                                              <m:t>𝑻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altLang="zh-CN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altLang="zh-CN" sz="2200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</m:oMath>
                    </m:oMathPara>
                  </a14:m>
                  <a:br>
                    <a:rPr lang="en-US" altLang="zh-CN" sz="2400" b="1" dirty="0"/>
                  </a:br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1B8D110A-BBAF-6FAB-3872-F168FD3C84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43483" y="1079454"/>
                  <a:ext cx="6749285" cy="10164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左大括号 17">
              <a:extLst>
                <a:ext uri="{FF2B5EF4-FFF2-40B4-BE49-F238E27FC236}">
                  <a16:creationId xmlns:a16="http://schemas.microsoft.com/office/drawing/2014/main" id="{14C5CC33-30ED-6665-5C1D-5A5F7C53A4C7}"/>
                </a:ext>
              </a:extLst>
            </p:cNvPr>
            <p:cNvSpPr/>
            <p:nvPr/>
          </p:nvSpPr>
          <p:spPr>
            <a:xfrm rot="16200000">
              <a:off x="4041929" y="884690"/>
              <a:ext cx="278295" cy="2818196"/>
            </a:xfrm>
            <a:prstGeom prst="leftBrace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  <p:sp>
          <p:nvSpPr>
            <p:cNvPr id="19" name="左大括号 18">
              <a:extLst>
                <a:ext uri="{FF2B5EF4-FFF2-40B4-BE49-F238E27FC236}">
                  <a16:creationId xmlns:a16="http://schemas.microsoft.com/office/drawing/2014/main" id="{B0A478A0-F347-6826-025B-ABB688A08729}"/>
                </a:ext>
              </a:extLst>
            </p:cNvPr>
            <p:cNvSpPr/>
            <p:nvPr/>
          </p:nvSpPr>
          <p:spPr>
            <a:xfrm rot="16200000">
              <a:off x="7590612" y="884689"/>
              <a:ext cx="278295" cy="2818196"/>
            </a:xfrm>
            <a:prstGeom prst="leftBrace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4A08A5FF-4F8B-4326-B438-99A77CA773A3}"/>
                </a:ext>
              </a:extLst>
            </p:cNvPr>
            <p:cNvSpPr txBox="1"/>
            <p:nvPr/>
          </p:nvSpPr>
          <p:spPr>
            <a:xfrm>
              <a:off x="2628669" y="2414155"/>
              <a:ext cx="34338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First-Order Approximation</a:t>
              </a:r>
              <a:endParaRPr lang="zh-CN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16">
                  <a:extLst>
                    <a:ext uri="{FF2B5EF4-FFF2-40B4-BE49-F238E27FC236}">
                      <a16:creationId xmlns:a16="http://schemas.microsoft.com/office/drawing/2014/main" id="{A6B8CC53-AC8A-1B65-DDB3-29A486180552}"/>
                    </a:ext>
                  </a:extLst>
                </p:cNvPr>
                <p:cNvSpPr txBox="1"/>
                <p:nvPr/>
              </p:nvSpPr>
              <p:spPr>
                <a:xfrm>
                  <a:off x="5950241" y="1110950"/>
                  <a:ext cx="3413038" cy="10177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𝑇𝑎𝑦𝑙𝑜𝑟</m:t>
                                    </m:r>
                                  </m:e>
                                  <m:sub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𝑠𝑜𝑓𝑡𝑚𝑎𝑥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CN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200" b="1" i="1">
                                            <a:latin typeface="Cambria Math" panose="02040503050406030204" pitchFamily="18" charset="0"/>
                                          </a:rPr>
                                          <m:t>𝑸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CN" sz="22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altLang="zh-CN" sz="22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CN" sz="2200" b="1" i="1">
                                                    <a:latin typeface="Cambria Math" panose="02040503050406030204" pitchFamily="18" charset="0"/>
                                                  </a:rPr>
                                                  <m:t>𝑲</m:t>
                                                </m:r>
                                              </m:e>
                                            </m:acc>
                                          </m:e>
                                          <m:sup>
                                            <m:r>
                                              <a:rPr lang="en-US" altLang="zh-CN" sz="2200" b="1" i="1">
                                                <a:latin typeface="Cambria Math" panose="02040503050406030204" pitchFamily="18" charset="0"/>
                                              </a:rPr>
                                              <m:t>𝑻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altLang="zh-CN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altLang="zh-CN" sz="2200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br>
                    <a:rPr lang="en-US" altLang="zh-CN" sz="2200" b="1" dirty="0"/>
                  </a:br>
                  <a:endParaRPr lang="zh-CN" altLang="en-US" sz="2200" dirty="0"/>
                </a:p>
              </p:txBody>
            </p:sp>
          </mc:Choice>
          <mc:Fallback xmlns="">
            <p:sp>
              <p:nvSpPr>
                <p:cNvPr id="8" name="文本框 16">
                  <a:extLst>
                    <a:ext uri="{FF2B5EF4-FFF2-40B4-BE49-F238E27FC236}">
                      <a16:creationId xmlns:a16="http://schemas.microsoft.com/office/drawing/2014/main" id="{A6B8CC53-AC8A-1B65-DDB3-29A4861805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0241" y="1110950"/>
                  <a:ext cx="3413038" cy="1017715"/>
                </a:xfrm>
                <a:prstGeom prst="rect">
                  <a:avLst/>
                </a:prstGeom>
                <a:blipFill>
                  <a:blip r:embed="rId4"/>
                  <a:stretch>
                    <a:fillRect r="-30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文本框 20">
              <a:extLst>
                <a:ext uri="{FF2B5EF4-FFF2-40B4-BE49-F238E27FC236}">
                  <a16:creationId xmlns:a16="http://schemas.microsoft.com/office/drawing/2014/main" id="{7090BE54-B457-70F4-C99A-A3AFA899008D}"/>
                </a:ext>
              </a:extLst>
            </p:cNvPr>
            <p:cNvSpPr txBox="1"/>
            <p:nvPr/>
          </p:nvSpPr>
          <p:spPr>
            <a:xfrm>
              <a:off x="6320661" y="2418592"/>
              <a:ext cx="3014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/>
                <a:t>Higher-Order Terms</a:t>
              </a:r>
              <a:endParaRPr lang="zh-CN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75129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D79F2A-4157-461C-8ECB-ECE4FF96CE66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line">
            <a:avLst/>
          </a:prstGeom>
          <a:ln w="571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C6083D1-69D0-4FE6-BC82-C9416070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4400" b="1" dirty="0">
                <a:latin typeface="+mn-lt"/>
              </a:rPr>
              <a:t>Proposed Taylor Attention: Motivation</a:t>
            </a:r>
            <a:endParaRPr lang="en-US" sz="4400" b="1" dirty="0">
              <a:latin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23EF992-8773-D2CB-B560-5D357424ADFE}"/>
              </a:ext>
            </a:extLst>
          </p:cNvPr>
          <p:cNvGrpSpPr/>
          <p:nvPr/>
        </p:nvGrpSpPr>
        <p:grpSpPr>
          <a:xfrm>
            <a:off x="0" y="1079453"/>
            <a:ext cx="9506762" cy="1800803"/>
            <a:chOff x="-143483" y="1079454"/>
            <a:chExt cx="9506762" cy="1800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1B8D110A-BBAF-6FAB-3872-F168FD3C8417}"/>
                    </a:ext>
                  </a:extLst>
                </p:cNvPr>
                <p:cNvSpPr txBox="1"/>
                <p:nvPr/>
              </p:nvSpPr>
              <p:spPr>
                <a:xfrm>
                  <a:off x="-143483" y="1079454"/>
                  <a:ext cx="6749285" cy="10164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200" i="1" smtClean="0">
                            <a:latin typeface="Cambria Math" panose="02040503050406030204" pitchFamily="18" charset="0"/>
                          </a:rPr>
                          <m:t>𝑆𝑜𝑓𝑡𝑚𝑎𝑥</m:t>
                        </m:r>
                        <m:d>
                          <m:d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200" b="1" i="1"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  <m:sSup>
                                  <m:sSupPr>
                                    <m:ctrlPr>
                                      <a:rPr lang="en-US" altLang="zh-CN" sz="2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2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200" b="1" i="1">
                                            <a:latin typeface="Cambria Math" panose="02040503050406030204" pitchFamily="18" charset="0"/>
                                          </a:rPr>
                                          <m:t>𝑲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altLang="zh-CN" sz="2200" b="1" i="1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p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𝑇𝑎𝑦𝑙𝑜𝑟</m:t>
                                    </m:r>
                                  </m:e>
                                  <m:sub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𝑠𝑜𝑓𝑡𝑚𝑎𝑥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CN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200" b="1" i="1">
                                            <a:latin typeface="Cambria Math" panose="02040503050406030204" pitchFamily="18" charset="0"/>
                                          </a:rPr>
                                          <m:t>𝑸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CN" sz="22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altLang="zh-CN" sz="22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CN" sz="2200" b="1" i="1">
                                                    <a:latin typeface="Cambria Math" panose="02040503050406030204" pitchFamily="18" charset="0"/>
                                                  </a:rPr>
                                                  <m:t>𝑲</m:t>
                                                </m:r>
                                              </m:e>
                                            </m:acc>
                                          </m:e>
                                          <m:sup>
                                            <m:r>
                                              <a:rPr lang="en-US" altLang="zh-CN" sz="2200" b="1" i="1">
                                                <a:latin typeface="Cambria Math" panose="02040503050406030204" pitchFamily="18" charset="0"/>
                                              </a:rPr>
                                              <m:t>𝑻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altLang="zh-CN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altLang="zh-CN" sz="2200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</m:oMath>
                    </m:oMathPara>
                  </a14:m>
                  <a:br>
                    <a:rPr lang="en-US" altLang="zh-CN" sz="2400" b="1" dirty="0"/>
                  </a:br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1B8D110A-BBAF-6FAB-3872-F168FD3C84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43483" y="1079454"/>
                  <a:ext cx="6749285" cy="1016497"/>
                </a:xfrm>
                <a:prstGeom prst="rect">
                  <a:avLst/>
                </a:prstGeom>
                <a:blipFill>
                  <a:blip r:embed="rId3"/>
                  <a:stretch>
                    <a:fillRect t="-189024" r="-7519" b="-2670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左大括号 17">
              <a:extLst>
                <a:ext uri="{FF2B5EF4-FFF2-40B4-BE49-F238E27FC236}">
                  <a16:creationId xmlns:a16="http://schemas.microsoft.com/office/drawing/2014/main" id="{14C5CC33-30ED-6665-5C1D-5A5F7C53A4C7}"/>
                </a:ext>
              </a:extLst>
            </p:cNvPr>
            <p:cNvSpPr/>
            <p:nvPr/>
          </p:nvSpPr>
          <p:spPr>
            <a:xfrm rot="16200000">
              <a:off x="4041929" y="884690"/>
              <a:ext cx="278295" cy="2818196"/>
            </a:xfrm>
            <a:prstGeom prst="leftBrace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  <p:sp>
          <p:nvSpPr>
            <p:cNvPr id="19" name="左大括号 18">
              <a:extLst>
                <a:ext uri="{FF2B5EF4-FFF2-40B4-BE49-F238E27FC236}">
                  <a16:creationId xmlns:a16="http://schemas.microsoft.com/office/drawing/2014/main" id="{B0A478A0-F347-6826-025B-ABB688A08729}"/>
                </a:ext>
              </a:extLst>
            </p:cNvPr>
            <p:cNvSpPr/>
            <p:nvPr/>
          </p:nvSpPr>
          <p:spPr>
            <a:xfrm rot="16200000">
              <a:off x="7590612" y="884689"/>
              <a:ext cx="278295" cy="2818196"/>
            </a:xfrm>
            <a:prstGeom prst="leftBrace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4A08A5FF-4F8B-4326-B438-99A77CA773A3}"/>
                </a:ext>
              </a:extLst>
            </p:cNvPr>
            <p:cNvSpPr txBox="1"/>
            <p:nvPr/>
          </p:nvSpPr>
          <p:spPr>
            <a:xfrm>
              <a:off x="2628669" y="2414155"/>
              <a:ext cx="34338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First-Order Approximation</a:t>
              </a:r>
              <a:endParaRPr lang="zh-CN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16">
                  <a:extLst>
                    <a:ext uri="{FF2B5EF4-FFF2-40B4-BE49-F238E27FC236}">
                      <a16:creationId xmlns:a16="http://schemas.microsoft.com/office/drawing/2014/main" id="{A6B8CC53-AC8A-1B65-DDB3-29A486180552}"/>
                    </a:ext>
                  </a:extLst>
                </p:cNvPr>
                <p:cNvSpPr txBox="1"/>
                <p:nvPr/>
              </p:nvSpPr>
              <p:spPr>
                <a:xfrm>
                  <a:off x="5950241" y="1110950"/>
                  <a:ext cx="3413038" cy="10177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𝑇𝑎𝑦𝑙𝑜𝑟</m:t>
                                    </m:r>
                                  </m:e>
                                  <m:sub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𝑠𝑜𝑓𝑡𝑚𝑎𝑥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CN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200" b="1" i="1">
                                            <a:latin typeface="Cambria Math" panose="02040503050406030204" pitchFamily="18" charset="0"/>
                                          </a:rPr>
                                          <m:t>𝑸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CN" sz="22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altLang="zh-CN" sz="22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CN" sz="2200" b="1" i="1">
                                                    <a:latin typeface="Cambria Math" panose="02040503050406030204" pitchFamily="18" charset="0"/>
                                                  </a:rPr>
                                                  <m:t>𝑲</m:t>
                                                </m:r>
                                              </m:e>
                                            </m:acc>
                                          </m:e>
                                          <m:sup>
                                            <m:r>
                                              <a:rPr lang="en-US" altLang="zh-CN" sz="2200" b="1" i="1">
                                                <a:latin typeface="Cambria Math" panose="02040503050406030204" pitchFamily="18" charset="0"/>
                                              </a:rPr>
                                              <m:t>𝑻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altLang="zh-CN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altLang="zh-CN" sz="2200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br>
                    <a:rPr lang="en-US" altLang="zh-CN" sz="2200" b="1" dirty="0"/>
                  </a:br>
                  <a:endParaRPr lang="zh-CN" altLang="en-US" sz="2200" dirty="0"/>
                </a:p>
              </p:txBody>
            </p:sp>
          </mc:Choice>
          <mc:Fallback xmlns="">
            <p:sp>
              <p:nvSpPr>
                <p:cNvPr id="8" name="文本框 16">
                  <a:extLst>
                    <a:ext uri="{FF2B5EF4-FFF2-40B4-BE49-F238E27FC236}">
                      <a16:creationId xmlns:a16="http://schemas.microsoft.com/office/drawing/2014/main" id="{A6B8CC53-AC8A-1B65-DDB3-29A4861805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0241" y="1110950"/>
                  <a:ext cx="3413038" cy="1017715"/>
                </a:xfrm>
                <a:prstGeom prst="rect">
                  <a:avLst/>
                </a:prstGeom>
                <a:blipFill>
                  <a:blip r:embed="rId4"/>
                  <a:stretch>
                    <a:fillRect t="-192593" r="-35688" b="-2716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文本框 20">
              <a:extLst>
                <a:ext uri="{FF2B5EF4-FFF2-40B4-BE49-F238E27FC236}">
                  <a16:creationId xmlns:a16="http://schemas.microsoft.com/office/drawing/2014/main" id="{7090BE54-B457-70F4-C99A-A3AFA899008D}"/>
                </a:ext>
              </a:extLst>
            </p:cNvPr>
            <p:cNvSpPr txBox="1"/>
            <p:nvPr/>
          </p:nvSpPr>
          <p:spPr>
            <a:xfrm>
              <a:off x="6320661" y="2418592"/>
              <a:ext cx="3014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/>
                <a:t>Higher-Order Terms</a:t>
              </a:r>
              <a:endParaRPr lang="zh-CN" altLang="en-US" sz="240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0F7777B-4076-F90D-C606-83009F7BB8B5}"/>
              </a:ext>
            </a:extLst>
          </p:cNvPr>
          <p:cNvSpPr txBox="1"/>
          <p:nvPr/>
        </p:nvSpPr>
        <p:spPr>
          <a:xfrm>
            <a:off x="469509" y="3239339"/>
            <a:ext cx="9119381" cy="830997"/>
          </a:xfrm>
          <a:prstGeom prst="rect">
            <a:avLst/>
          </a:prstGeom>
          <a:solidFill>
            <a:srgbClr val="DCE6F2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What is softmax attention actually capturing ? </a:t>
            </a: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5528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083D1-69D0-4FE6-BC82-C9416070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4400" b="1" dirty="0">
                <a:latin typeface="+mn-lt"/>
              </a:rPr>
              <a:t>Proposed Taylor Attention: Motivation</a:t>
            </a:r>
            <a:endParaRPr lang="en-US" sz="4400" b="1" dirty="0">
              <a:latin typeface="+mn-lt"/>
            </a:endParaRPr>
          </a:p>
        </p:txBody>
      </p:sp>
      <p:sp>
        <p:nvSpPr>
          <p:cNvPr id="39" name="TextBox 5">
            <a:extLst>
              <a:ext uri="{FF2B5EF4-FFF2-40B4-BE49-F238E27FC236}">
                <a16:creationId xmlns:a16="http://schemas.microsoft.com/office/drawing/2014/main" id="{C213EAF5-443D-9E84-864C-453F20607C95}"/>
              </a:ext>
            </a:extLst>
          </p:cNvPr>
          <p:cNvSpPr txBox="1"/>
          <p:nvPr/>
        </p:nvSpPr>
        <p:spPr>
          <a:xfrm>
            <a:off x="469509" y="3239339"/>
            <a:ext cx="9119381" cy="830997"/>
          </a:xfrm>
          <a:prstGeom prst="rect">
            <a:avLst/>
          </a:prstGeom>
          <a:solidFill>
            <a:srgbClr val="DCE6F2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What is softmax attention actually capturing ?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66CC"/>
                </a:solidFill>
              </a:rPr>
              <a:t>Combination of both weak and strong Q, K correlations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A107C57B-08F1-1EF9-EA06-CB4A990112B6}"/>
              </a:ext>
            </a:extLst>
          </p:cNvPr>
          <p:cNvGrpSpPr/>
          <p:nvPr/>
        </p:nvGrpSpPr>
        <p:grpSpPr>
          <a:xfrm>
            <a:off x="0" y="1079453"/>
            <a:ext cx="9506762" cy="2176125"/>
            <a:chOff x="-143483" y="1079454"/>
            <a:chExt cx="9506762" cy="21761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8C0967C4-BD8A-BF47-1777-54B73641D312}"/>
                    </a:ext>
                  </a:extLst>
                </p:cNvPr>
                <p:cNvSpPr txBox="1"/>
                <p:nvPr/>
              </p:nvSpPr>
              <p:spPr>
                <a:xfrm>
                  <a:off x="-143483" y="1079454"/>
                  <a:ext cx="6749285" cy="10164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200" i="1" smtClean="0">
                            <a:latin typeface="Cambria Math" panose="02040503050406030204" pitchFamily="18" charset="0"/>
                          </a:rPr>
                          <m:t>𝑆𝑜𝑓𝑡𝑚𝑎𝑥</m:t>
                        </m:r>
                        <m:d>
                          <m:d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200" b="1" i="1"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  <m:sSup>
                                  <m:sSupPr>
                                    <m:ctrlPr>
                                      <a:rPr lang="en-US" altLang="zh-CN" sz="2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2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200" b="1" i="1">
                                            <a:latin typeface="Cambria Math" panose="02040503050406030204" pitchFamily="18" charset="0"/>
                                          </a:rPr>
                                          <m:t>𝑲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altLang="zh-CN" sz="2200" b="1" i="1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p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𝑇𝑎𝑦𝑙𝑜𝑟</m:t>
                                    </m:r>
                                  </m:e>
                                  <m:sub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𝑠𝑜𝑓𝑡𝑚𝑎𝑥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CN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200" b="1" i="1">
                                            <a:latin typeface="Cambria Math" panose="02040503050406030204" pitchFamily="18" charset="0"/>
                                          </a:rPr>
                                          <m:t>𝑸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CN" sz="22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altLang="zh-CN" sz="22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CN" sz="2200" b="1" i="1">
                                                    <a:latin typeface="Cambria Math" panose="02040503050406030204" pitchFamily="18" charset="0"/>
                                                  </a:rPr>
                                                  <m:t>𝑲</m:t>
                                                </m:r>
                                              </m:e>
                                            </m:acc>
                                          </m:e>
                                          <m:sup>
                                            <m:r>
                                              <a:rPr lang="en-US" altLang="zh-CN" sz="2200" b="1" i="1">
                                                <a:latin typeface="Cambria Math" panose="02040503050406030204" pitchFamily="18" charset="0"/>
                                              </a:rPr>
                                              <m:t>𝑻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altLang="zh-CN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altLang="zh-CN" sz="2200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</m:oMath>
                    </m:oMathPara>
                  </a14:m>
                  <a:br>
                    <a:rPr lang="en-US" altLang="zh-CN" sz="2400" b="1" dirty="0"/>
                  </a:br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8C0967C4-BD8A-BF47-1777-54B73641D3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43483" y="1079454"/>
                  <a:ext cx="6749285" cy="10164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左大括号 41">
              <a:extLst>
                <a:ext uri="{FF2B5EF4-FFF2-40B4-BE49-F238E27FC236}">
                  <a16:creationId xmlns:a16="http://schemas.microsoft.com/office/drawing/2014/main" id="{1E506159-2375-71C3-1F6B-0012632D6972}"/>
                </a:ext>
              </a:extLst>
            </p:cNvPr>
            <p:cNvSpPr/>
            <p:nvPr/>
          </p:nvSpPr>
          <p:spPr>
            <a:xfrm rot="16200000">
              <a:off x="4041929" y="884690"/>
              <a:ext cx="278295" cy="2818196"/>
            </a:xfrm>
            <a:prstGeom prst="leftBrace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  <p:sp>
          <p:nvSpPr>
            <p:cNvPr id="43" name="左大括号 42">
              <a:extLst>
                <a:ext uri="{FF2B5EF4-FFF2-40B4-BE49-F238E27FC236}">
                  <a16:creationId xmlns:a16="http://schemas.microsoft.com/office/drawing/2014/main" id="{BB1BFA14-7478-FEF8-8CEE-BD7E6DC82972}"/>
                </a:ext>
              </a:extLst>
            </p:cNvPr>
            <p:cNvSpPr/>
            <p:nvPr/>
          </p:nvSpPr>
          <p:spPr>
            <a:xfrm rot="16200000">
              <a:off x="7590612" y="884689"/>
              <a:ext cx="278295" cy="2818196"/>
            </a:xfrm>
            <a:prstGeom prst="leftBrace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D34CB555-E674-B388-A288-F8C8914CD5CD}"/>
                </a:ext>
              </a:extLst>
            </p:cNvPr>
            <p:cNvSpPr txBox="1"/>
            <p:nvPr/>
          </p:nvSpPr>
          <p:spPr>
            <a:xfrm>
              <a:off x="2628669" y="2414155"/>
              <a:ext cx="34338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First-Order Approximation</a:t>
              </a:r>
              <a:endParaRPr lang="zh-CN" altLang="en-US" sz="2400" dirty="0"/>
            </a:p>
          </p:txBody>
        </p:sp>
        <p:sp>
          <p:nvSpPr>
            <p:cNvPr id="45" name="文本框 19">
              <a:extLst>
                <a:ext uri="{FF2B5EF4-FFF2-40B4-BE49-F238E27FC236}">
                  <a16:creationId xmlns:a16="http://schemas.microsoft.com/office/drawing/2014/main" id="{6588719D-AF24-4DE3-285D-385C55535ACE}"/>
                </a:ext>
              </a:extLst>
            </p:cNvPr>
            <p:cNvSpPr txBox="1"/>
            <p:nvPr/>
          </p:nvSpPr>
          <p:spPr>
            <a:xfrm>
              <a:off x="2771978" y="2793914"/>
              <a:ext cx="3014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/>
                <a:t>(Weak Attention)</a:t>
              </a:r>
              <a:endParaRPr lang="zh-CN" alt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本框 16">
                  <a:extLst>
                    <a:ext uri="{FF2B5EF4-FFF2-40B4-BE49-F238E27FC236}">
                      <a16:creationId xmlns:a16="http://schemas.microsoft.com/office/drawing/2014/main" id="{75A654D7-62F1-021B-59B2-CC9BD9CBA3D3}"/>
                    </a:ext>
                  </a:extLst>
                </p:cNvPr>
                <p:cNvSpPr txBox="1"/>
                <p:nvPr/>
              </p:nvSpPr>
              <p:spPr>
                <a:xfrm>
                  <a:off x="5950241" y="1110950"/>
                  <a:ext cx="3413038" cy="10177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𝑇𝑎𝑦𝑙𝑜𝑟</m:t>
                                    </m:r>
                                  </m:e>
                                  <m:sub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𝑠𝑜𝑓𝑡𝑚𝑎𝑥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CN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200" b="1" i="1">
                                            <a:latin typeface="Cambria Math" panose="02040503050406030204" pitchFamily="18" charset="0"/>
                                          </a:rPr>
                                          <m:t>𝑸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CN" sz="22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altLang="zh-CN" sz="22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CN" sz="2200" b="1" i="1">
                                                    <a:latin typeface="Cambria Math" panose="02040503050406030204" pitchFamily="18" charset="0"/>
                                                  </a:rPr>
                                                  <m:t>𝑲</m:t>
                                                </m:r>
                                              </m:e>
                                            </m:acc>
                                          </m:e>
                                          <m:sup>
                                            <m:r>
                                              <a:rPr lang="en-US" altLang="zh-CN" sz="2200" b="1" i="1">
                                                <a:latin typeface="Cambria Math" panose="02040503050406030204" pitchFamily="18" charset="0"/>
                                              </a:rPr>
                                              <m:t>𝑻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altLang="zh-CN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altLang="zh-CN" sz="2200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br>
                    <a:rPr lang="en-US" altLang="zh-CN" sz="2200" b="1" dirty="0"/>
                  </a:br>
                  <a:endParaRPr lang="zh-CN" altLang="en-US" sz="2200" dirty="0"/>
                </a:p>
              </p:txBody>
            </p:sp>
          </mc:Choice>
          <mc:Fallback xmlns="">
            <p:sp>
              <p:nvSpPr>
                <p:cNvPr id="46" name="文本框 16">
                  <a:extLst>
                    <a:ext uri="{FF2B5EF4-FFF2-40B4-BE49-F238E27FC236}">
                      <a16:creationId xmlns:a16="http://schemas.microsoft.com/office/drawing/2014/main" id="{75A654D7-62F1-021B-59B2-CC9BD9CBA3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0241" y="1110950"/>
                  <a:ext cx="3413038" cy="1017715"/>
                </a:xfrm>
                <a:prstGeom prst="rect">
                  <a:avLst/>
                </a:prstGeom>
                <a:blipFill>
                  <a:blip r:embed="rId6"/>
                  <a:stretch>
                    <a:fillRect r="-30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文本框 20">
              <a:extLst>
                <a:ext uri="{FF2B5EF4-FFF2-40B4-BE49-F238E27FC236}">
                  <a16:creationId xmlns:a16="http://schemas.microsoft.com/office/drawing/2014/main" id="{8F4DCF94-7B30-41B2-9FA3-33029FA43EDF}"/>
                </a:ext>
              </a:extLst>
            </p:cNvPr>
            <p:cNvSpPr txBox="1"/>
            <p:nvPr/>
          </p:nvSpPr>
          <p:spPr>
            <a:xfrm>
              <a:off x="6320661" y="2418592"/>
              <a:ext cx="3014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/>
                <a:t>Higher-Order Terms</a:t>
              </a:r>
              <a:endParaRPr lang="zh-CN" altLang="en-US" sz="2400" dirty="0"/>
            </a:p>
          </p:txBody>
        </p:sp>
        <p:sp>
          <p:nvSpPr>
            <p:cNvPr id="48" name="文本框 19">
              <a:extLst>
                <a:ext uri="{FF2B5EF4-FFF2-40B4-BE49-F238E27FC236}">
                  <a16:creationId xmlns:a16="http://schemas.microsoft.com/office/drawing/2014/main" id="{7D2CB57B-F0F0-241F-D960-CCFAE7634F9E}"/>
                </a:ext>
              </a:extLst>
            </p:cNvPr>
            <p:cNvSpPr txBox="1"/>
            <p:nvPr/>
          </p:nvSpPr>
          <p:spPr>
            <a:xfrm>
              <a:off x="6348410" y="2792018"/>
              <a:ext cx="3014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/>
                <a:t>(Strong Attention)</a:t>
              </a:r>
              <a:endParaRPr lang="zh-CN" altLang="en-US" sz="2400" b="1" dirty="0"/>
            </a:p>
          </p:txBody>
        </p:sp>
      </p:grpSp>
      <p:cxnSp>
        <p:nvCxnSpPr>
          <p:cNvPr id="49" name="Straight Connector 8">
            <a:extLst>
              <a:ext uri="{FF2B5EF4-FFF2-40B4-BE49-F238E27FC236}">
                <a16:creationId xmlns:a16="http://schemas.microsoft.com/office/drawing/2014/main" id="{516061EC-B80F-B947-882C-29F50F46156E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line">
            <a:avLst/>
          </a:prstGeom>
          <a:ln w="571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655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083D1-69D0-4FE6-BC82-C9416070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4400" b="1" dirty="0">
                <a:latin typeface="+mn-lt"/>
              </a:rPr>
              <a:t>Proposed Taylor Attention: Motivation</a:t>
            </a:r>
            <a:endParaRPr lang="en-US" sz="4400" b="1" dirty="0">
              <a:latin typeface="+mn-lt"/>
            </a:endParaRPr>
          </a:p>
        </p:txBody>
      </p:sp>
      <p:pic>
        <p:nvPicPr>
          <p:cNvPr id="7" name="图片 12">
            <a:extLst>
              <a:ext uri="{FF2B5EF4-FFF2-40B4-BE49-F238E27FC236}">
                <a16:creationId xmlns:a16="http://schemas.microsoft.com/office/drawing/2014/main" id="{DC705A7C-7C94-5105-4D52-67E74C030E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88" r="898" b="14779"/>
          <a:stretch/>
        </p:blipFill>
        <p:spPr>
          <a:xfrm>
            <a:off x="2887970" y="4970709"/>
            <a:ext cx="4057650" cy="28120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610BF4F-6F16-B168-150D-30EC2776BAEE}"/>
              </a:ext>
            </a:extLst>
          </p:cNvPr>
          <p:cNvSpPr txBox="1"/>
          <p:nvPr/>
        </p:nvSpPr>
        <p:spPr>
          <a:xfrm>
            <a:off x="2306393" y="4706498"/>
            <a:ext cx="5029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600" b="1" dirty="0"/>
              <a:t>Model: </a:t>
            </a:r>
            <a:r>
              <a:rPr lang="en-IN" sz="1600" dirty="0" err="1"/>
              <a:t>DeiT</a:t>
            </a:r>
            <a:r>
              <a:rPr lang="en-IN" sz="1600" dirty="0"/>
              <a:t>-Tiny</a:t>
            </a:r>
            <a:endParaRPr lang="en-US" sz="160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617502B-AC1B-AAF5-FCE2-07F7FE1C277A}"/>
              </a:ext>
            </a:extLst>
          </p:cNvPr>
          <p:cNvSpPr txBox="1">
            <a:spLocks/>
          </p:cNvSpPr>
          <p:nvPr/>
        </p:nvSpPr>
        <p:spPr>
          <a:xfrm>
            <a:off x="-244222" y="4216093"/>
            <a:ext cx="10058400" cy="887503"/>
          </a:xfrm>
          <a:prstGeom prst="rect">
            <a:avLst/>
          </a:prstGeom>
        </p:spPr>
        <p:txBody>
          <a:bodyPr lIns="101882" tIns="50941" rIns="101882" bIns="50941"/>
          <a:lstStyle>
            <a:lvl1pPr algn="ctr" defTabSz="509412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Distribution (%) of Q,K similarity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623645-7299-D021-090F-7D502AC05574}"/>
              </a:ext>
            </a:extLst>
          </p:cNvPr>
          <p:cNvSpPr txBox="1"/>
          <p:nvPr/>
        </p:nvSpPr>
        <p:spPr>
          <a:xfrm>
            <a:off x="4293338" y="5146169"/>
            <a:ext cx="11920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67% </a:t>
            </a:r>
          </a:p>
        </p:txBody>
      </p:sp>
      <p:sp>
        <p:nvSpPr>
          <p:cNvPr id="3" name="文本框 7">
            <a:extLst>
              <a:ext uri="{FF2B5EF4-FFF2-40B4-BE49-F238E27FC236}">
                <a16:creationId xmlns:a16="http://schemas.microsoft.com/office/drawing/2014/main" id="{2D6A979A-7D49-3808-3A20-4DC18F060BCF}"/>
              </a:ext>
            </a:extLst>
          </p:cNvPr>
          <p:cNvSpPr txBox="1"/>
          <p:nvPr/>
        </p:nvSpPr>
        <p:spPr>
          <a:xfrm>
            <a:off x="152402" y="6127931"/>
            <a:ext cx="3051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mean-centering</a:t>
            </a:r>
            <a:r>
              <a:rPr lang="en-US" altLang="zh-CN" sz="2400" b="1" dirty="0"/>
              <a:t> </a:t>
            </a:r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A25B9C-EB0B-8BBE-FBB8-1FDE7B9D4605}"/>
              </a:ext>
            </a:extLst>
          </p:cNvPr>
          <p:cNvSpPr txBox="1"/>
          <p:nvPr/>
        </p:nvSpPr>
        <p:spPr>
          <a:xfrm>
            <a:off x="3817693" y="6422168"/>
            <a:ext cx="2006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dense 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weak 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correlations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A14943-EBA4-6090-43C6-AA2A83531A34}"/>
                  </a:ext>
                </a:extLst>
              </p:cNvPr>
              <p:cNvSpPr txBox="1"/>
              <p:nvPr/>
            </p:nvSpPr>
            <p:spPr>
              <a:xfrm>
                <a:off x="7008547" y="6098144"/>
                <a:ext cx="2672641" cy="46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exp(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𝒒𝒌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) ≈ 1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𝒒𝒌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A14943-EBA4-6090-43C6-AA2A83531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547" y="6098144"/>
                <a:ext cx="2672641" cy="468205"/>
              </a:xfrm>
              <a:prstGeom prst="rect">
                <a:avLst/>
              </a:prstGeom>
              <a:blipFill>
                <a:blip r:embed="rId4"/>
                <a:stretch>
                  <a:fillRect l="-3791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8DCA2AF-2880-B75B-094F-6F1B11578D74}"/>
              </a:ext>
            </a:extLst>
          </p:cNvPr>
          <p:cNvGrpSpPr/>
          <p:nvPr/>
        </p:nvGrpSpPr>
        <p:grpSpPr>
          <a:xfrm>
            <a:off x="0" y="1079453"/>
            <a:ext cx="9588890" cy="2990883"/>
            <a:chOff x="0" y="1079453"/>
            <a:chExt cx="9588890" cy="2990883"/>
          </a:xfrm>
        </p:grpSpPr>
        <p:sp>
          <p:nvSpPr>
            <p:cNvPr id="39" name="TextBox 5">
              <a:extLst>
                <a:ext uri="{FF2B5EF4-FFF2-40B4-BE49-F238E27FC236}">
                  <a16:creationId xmlns:a16="http://schemas.microsoft.com/office/drawing/2014/main" id="{C213EAF5-443D-9E84-864C-453F20607C95}"/>
                </a:ext>
              </a:extLst>
            </p:cNvPr>
            <p:cNvSpPr txBox="1"/>
            <p:nvPr/>
          </p:nvSpPr>
          <p:spPr>
            <a:xfrm>
              <a:off x="469509" y="3239339"/>
              <a:ext cx="9119381" cy="830997"/>
            </a:xfrm>
            <a:prstGeom prst="rect">
              <a:avLst/>
            </a:prstGeom>
            <a:solidFill>
              <a:srgbClr val="DCE6F2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2400" dirty="0"/>
                <a:t>What is softmax attention actually capturing ? </a:t>
              </a:r>
            </a:p>
            <a:p>
              <a:pPr marL="342900" indent="-342900" algn="just">
                <a:buFont typeface="Wingdings" panose="05000000000000000000" pitchFamily="2" charset="2"/>
                <a:buChar char="Ø"/>
              </a:pPr>
              <a:r>
                <a:rPr lang="en-US" sz="2400" b="1" dirty="0">
                  <a:solidFill>
                    <a:srgbClr val="0066CC"/>
                  </a:solidFill>
                </a:rPr>
                <a:t>Combination of both weak and strong Q, K correlations</a:t>
              </a: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A107C57B-08F1-1EF9-EA06-CB4A990112B6}"/>
                </a:ext>
              </a:extLst>
            </p:cNvPr>
            <p:cNvGrpSpPr/>
            <p:nvPr/>
          </p:nvGrpSpPr>
          <p:grpSpPr>
            <a:xfrm>
              <a:off x="0" y="1079453"/>
              <a:ext cx="9506762" cy="2176125"/>
              <a:chOff x="-143483" y="1079454"/>
              <a:chExt cx="9506762" cy="21761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文本框 40">
                    <a:extLst>
                      <a:ext uri="{FF2B5EF4-FFF2-40B4-BE49-F238E27FC236}">
                        <a16:creationId xmlns:a16="http://schemas.microsoft.com/office/drawing/2014/main" id="{8C0967C4-BD8A-BF47-1777-54B73641D312}"/>
                      </a:ext>
                    </a:extLst>
                  </p:cNvPr>
                  <p:cNvSpPr txBox="1"/>
                  <p:nvPr/>
                </p:nvSpPr>
                <p:spPr>
                  <a:xfrm>
                    <a:off x="-143483" y="1079454"/>
                    <a:ext cx="6749285" cy="101649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200" i="1" smtClean="0">
                              <a:latin typeface="Cambria Math" panose="02040503050406030204" pitchFamily="18" charset="0"/>
                            </a:rPr>
                            <m:t>𝑆𝑜𝑓𝑡𝑚𝑎𝑥</m:t>
                          </m:r>
                          <m:d>
                            <m:d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200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  <m:sSup>
                                    <m:sSupPr>
                                      <m:ctrlPr>
                                        <a:rPr lang="en-US" altLang="zh-CN" sz="2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CN" sz="22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200" b="1" i="1">
                                              <a:latin typeface="Cambria Math" panose="02040503050406030204" pitchFamily="18" charset="0"/>
                                            </a:rPr>
                                            <m:t>𝑲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CN" sz="2200" b="1" i="1"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p>
                                  </m:sSup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  <m:t>𝑇𝑎𝑦𝑙𝑜𝑟</m:t>
                                      </m:r>
                                    </m:e>
                                    <m:sub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  <m:t>𝑠𝑜𝑓𝑡𝑚𝑎𝑥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2200" b="1" i="1">
                                              <a:latin typeface="Cambria Math" panose="02040503050406030204" pitchFamily="18" charset="0"/>
                                            </a:rPr>
                                            <m:t>𝑸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zh-CN" sz="22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altLang="zh-CN" sz="220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zh-CN" sz="22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𝑲</m:t>
                                                  </m:r>
                                                </m:e>
                                              </m:acc>
                                            </m:e>
                                            <m:sup>
                                              <m:r>
                                                <a:rPr lang="en-US" altLang="zh-CN" sz="2200" b="1" i="1">
                                                  <a:latin typeface="Cambria Math" panose="02040503050406030204" pitchFamily="18" charset="0"/>
                                                </a:rPr>
                                                <m:t>𝑻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altLang="zh-CN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altLang="zh-CN" sz="2200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oMath>
                      </m:oMathPara>
                    </a14:m>
                    <a:br>
                      <a:rPr lang="en-US" altLang="zh-CN" sz="2400" b="1" dirty="0"/>
                    </a:br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41" name="文本框 40">
                    <a:extLst>
                      <a:ext uri="{FF2B5EF4-FFF2-40B4-BE49-F238E27FC236}">
                        <a16:creationId xmlns:a16="http://schemas.microsoft.com/office/drawing/2014/main" id="{8C0967C4-BD8A-BF47-1777-54B73641D3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43483" y="1079454"/>
                    <a:ext cx="6749285" cy="101649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89024" r="-7519" b="-26707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2" name="左大括号 41">
                <a:extLst>
                  <a:ext uri="{FF2B5EF4-FFF2-40B4-BE49-F238E27FC236}">
                    <a16:creationId xmlns:a16="http://schemas.microsoft.com/office/drawing/2014/main" id="{1E506159-2375-71C3-1F6B-0012632D6972}"/>
                  </a:ext>
                </a:extLst>
              </p:cNvPr>
              <p:cNvSpPr/>
              <p:nvPr/>
            </p:nvSpPr>
            <p:spPr>
              <a:xfrm rot="16200000">
                <a:off x="4041929" y="884690"/>
                <a:ext cx="278295" cy="2818196"/>
              </a:xfrm>
              <a:prstGeom prst="leftBrac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/>
              </a:p>
            </p:txBody>
          </p:sp>
          <p:sp>
            <p:nvSpPr>
              <p:cNvPr id="43" name="左大括号 42">
                <a:extLst>
                  <a:ext uri="{FF2B5EF4-FFF2-40B4-BE49-F238E27FC236}">
                    <a16:creationId xmlns:a16="http://schemas.microsoft.com/office/drawing/2014/main" id="{BB1BFA14-7478-FEF8-8CEE-BD7E6DC82972}"/>
                  </a:ext>
                </a:extLst>
              </p:cNvPr>
              <p:cNvSpPr/>
              <p:nvPr/>
            </p:nvSpPr>
            <p:spPr>
              <a:xfrm rot="16200000">
                <a:off x="7590612" y="884689"/>
                <a:ext cx="278295" cy="2818196"/>
              </a:xfrm>
              <a:prstGeom prst="leftBrac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D34CB555-E674-B388-A288-F8C8914CD5CD}"/>
                  </a:ext>
                </a:extLst>
              </p:cNvPr>
              <p:cNvSpPr txBox="1"/>
              <p:nvPr/>
            </p:nvSpPr>
            <p:spPr>
              <a:xfrm>
                <a:off x="2628669" y="2414155"/>
                <a:ext cx="34338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First-Order Approximation</a:t>
                </a:r>
                <a:endParaRPr lang="zh-CN" altLang="en-US" sz="2400" dirty="0"/>
              </a:p>
            </p:txBody>
          </p:sp>
          <p:sp>
            <p:nvSpPr>
              <p:cNvPr id="45" name="文本框 19">
                <a:extLst>
                  <a:ext uri="{FF2B5EF4-FFF2-40B4-BE49-F238E27FC236}">
                    <a16:creationId xmlns:a16="http://schemas.microsoft.com/office/drawing/2014/main" id="{6588719D-AF24-4DE3-285D-385C55535ACE}"/>
                  </a:ext>
                </a:extLst>
              </p:cNvPr>
              <p:cNvSpPr txBox="1"/>
              <p:nvPr/>
            </p:nvSpPr>
            <p:spPr>
              <a:xfrm>
                <a:off x="2771978" y="2793914"/>
                <a:ext cx="30148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/>
                  <a:t>(Weak Attention)</a:t>
                </a:r>
                <a:endParaRPr lang="zh-CN" altLang="en-US" sz="2400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文本框 16">
                    <a:extLst>
                      <a:ext uri="{FF2B5EF4-FFF2-40B4-BE49-F238E27FC236}">
                        <a16:creationId xmlns:a16="http://schemas.microsoft.com/office/drawing/2014/main" id="{75A654D7-62F1-021B-59B2-CC9BD9CBA3D3}"/>
                      </a:ext>
                    </a:extLst>
                  </p:cNvPr>
                  <p:cNvSpPr txBox="1"/>
                  <p:nvPr/>
                </p:nvSpPr>
                <p:spPr>
                  <a:xfrm>
                    <a:off x="5950241" y="1110950"/>
                    <a:ext cx="3413038" cy="101771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  <m:t>𝑇𝑎𝑦𝑙𝑜𝑟</m:t>
                                      </m:r>
                                    </m:e>
                                    <m:sub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  <m:t>𝑠𝑜𝑓𝑡𝑚𝑎𝑥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2200" b="1" i="1">
                                              <a:latin typeface="Cambria Math" panose="02040503050406030204" pitchFamily="18" charset="0"/>
                                            </a:rPr>
                                            <m:t>𝑸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zh-CN" sz="22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altLang="zh-CN" sz="220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zh-CN" sz="22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𝑲</m:t>
                                                  </m:r>
                                                </m:e>
                                              </m:acc>
                                            </m:e>
                                            <m:sup>
                                              <m:r>
                                                <a:rPr lang="en-US" altLang="zh-CN" sz="2200" b="1" i="1">
                                                  <a:latin typeface="Cambria Math" panose="02040503050406030204" pitchFamily="18" charset="0"/>
                                                </a:rPr>
                                                <m:t>𝑻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altLang="zh-CN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altLang="zh-CN" sz="2200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br>
                      <a:rPr lang="en-US" altLang="zh-CN" sz="2200" b="1" dirty="0"/>
                    </a:br>
                    <a:endParaRPr lang="zh-CN" altLang="en-US" sz="2200" dirty="0"/>
                  </a:p>
                </p:txBody>
              </p:sp>
            </mc:Choice>
            <mc:Fallback xmlns="">
              <p:sp>
                <p:nvSpPr>
                  <p:cNvPr id="46" name="文本框 16">
                    <a:extLst>
                      <a:ext uri="{FF2B5EF4-FFF2-40B4-BE49-F238E27FC236}">
                        <a16:creationId xmlns:a16="http://schemas.microsoft.com/office/drawing/2014/main" id="{75A654D7-62F1-021B-59B2-CC9BD9CBA3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50241" y="1110950"/>
                    <a:ext cx="3413038" cy="101771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192593" r="-35688" b="-2716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" name="文本框 20">
                <a:extLst>
                  <a:ext uri="{FF2B5EF4-FFF2-40B4-BE49-F238E27FC236}">
                    <a16:creationId xmlns:a16="http://schemas.microsoft.com/office/drawing/2014/main" id="{8F4DCF94-7B30-41B2-9FA3-33029FA43EDF}"/>
                  </a:ext>
                </a:extLst>
              </p:cNvPr>
              <p:cNvSpPr txBox="1"/>
              <p:nvPr/>
            </p:nvSpPr>
            <p:spPr>
              <a:xfrm>
                <a:off x="6320661" y="2418592"/>
                <a:ext cx="30148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/>
                  <a:t>Higher-Order Terms</a:t>
                </a:r>
                <a:endParaRPr lang="zh-CN" altLang="en-US" sz="2400" dirty="0"/>
              </a:p>
            </p:txBody>
          </p:sp>
          <p:sp>
            <p:nvSpPr>
              <p:cNvPr id="48" name="文本框 19">
                <a:extLst>
                  <a:ext uri="{FF2B5EF4-FFF2-40B4-BE49-F238E27FC236}">
                    <a16:creationId xmlns:a16="http://schemas.microsoft.com/office/drawing/2014/main" id="{7D2CB57B-F0F0-241F-D960-CCFAE7634F9E}"/>
                  </a:ext>
                </a:extLst>
              </p:cNvPr>
              <p:cNvSpPr txBox="1"/>
              <p:nvPr/>
            </p:nvSpPr>
            <p:spPr>
              <a:xfrm>
                <a:off x="6348410" y="2792018"/>
                <a:ext cx="30148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/>
                  <a:t>(Strong Attention)</a:t>
                </a:r>
                <a:endParaRPr lang="zh-CN" altLang="en-US" sz="2400" b="1" dirty="0"/>
              </a:p>
            </p:txBody>
          </p:sp>
        </p:grpSp>
      </p:grpSp>
      <p:cxnSp>
        <p:nvCxnSpPr>
          <p:cNvPr id="49" name="Straight Connector 8">
            <a:extLst>
              <a:ext uri="{FF2B5EF4-FFF2-40B4-BE49-F238E27FC236}">
                <a16:creationId xmlns:a16="http://schemas.microsoft.com/office/drawing/2014/main" id="{516061EC-B80F-B947-882C-29F50F46156E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line">
            <a:avLst/>
          </a:prstGeom>
          <a:ln w="571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57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D79F2A-4157-461C-8ECB-ECE4FF96CE66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line">
            <a:avLst/>
          </a:prstGeom>
          <a:ln w="571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21F0D085-E516-3B87-9ECB-EEAD8896B85F}"/>
              </a:ext>
            </a:extLst>
          </p:cNvPr>
          <p:cNvSpPr txBox="1">
            <a:spLocks/>
          </p:cNvSpPr>
          <p:nvPr/>
        </p:nvSpPr>
        <p:spPr>
          <a:xfrm>
            <a:off x="0" y="10116"/>
            <a:ext cx="10058400" cy="887503"/>
          </a:xfrm>
          <a:prstGeom prst="rect">
            <a:avLst/>
          </a:prstGeom>
        </p:spPr>
        <p:txBody>
          <a:bodyPr lIns="101882" tIns="50941" rIns="101882" bIns="50941">
            <a:normAutofit/>
          </a:bodyPr>
          <a:lstStyle>
            <a:lvl1pPr algn="ctr" defTabSz="509412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4400" b="1" dirty="0">
                <a:latin typeface="+mn-lt"/>
              </a:rPr>
              <a:t>Proposed Taylor Attention</a:t>
            </a:r>
            <a:endParaRPr lang="en-US" dirty="0">
              <a:latin typeface="+mn-lt"/>
            </a:endParaRPr>
          </a:p>
        </p:txBody>
      </p:sp>
      <p:cxnSp>
        <p:nvCxnSpPr>
          <p:cNvPr id="4" name="Straight Connector 8">
            <a:extLst>
              <a:ext uri="{FF2B5EF4-FFF2-40B4-BE49-F238E27FC236}">
                <a16:creationId xmlns:a16="http://schemas.microsoft.com/office/drawing/2014/main" id="{6852F263-289C-8CAC-192B-3B41025FAA64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line">
            <a:avLst/>
          </a:prstGeom>
          <a:ln w="571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5">
            <a:extLst>
              <a:ext uri="{FF2B5EF4-FFF2-40B4-BE49-F238E27FC236}">
                <a16:creationId xmlns:a16="http://schemas.microsoft.com/office/drawing/2014/main" id="{CECD7948-03A5-0EB7-3B30-753321E0F8FE}"/>
              </a:ext>
            </a:extLst>
          </p:cNvPr>
          <p:cNvSpPr txBox="1"/>
          <p:nvPr/>
        </p:nvSpPr>
        <p:spPr>
          <a:xfrm>
            <a:off x="469508" y="3514106"/>
            <a:ext cx="9119381" cy="830997"/>
          </a:xfrm>
          <a:prstGeom prst="rect">
            <a:avLst/>
          </a:prstGeom>
          <a:solidFill>
            <a:srgbClr val="DCE6F2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CN" sz="2400" dirty="0"/>
              <a:t>How can we avoid quadratic complexity in attention ?</a:t>
            </a:r>
          </a:p>
          <a:p>
            <a:pPr algn="just"/>
            <a:endParaRPr lang="en-US" altLang="zh-CN" sz="2400" dirty="0"/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8343DA3E-FA54-7A90-E59B-D627784E9864}"/>
              </a:ext>
            </a:extLst>
          </p:cNvPr>
          <p:cNvGrpSpPr/>
          <p:nvPr/>
        </p:nvGrpSpPr>
        <p:grpSpPr>
          <a:xfrm>
            <a:off x="0" y="1079453"/>
            <a:ext cx="9506762" cy="2176125"/>
            <a:chOff x="-143483" y="1079454"/>
            <a:chExt cx="9506762" cy="21761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23033E80-E81B-2A53-296B-20615E1ED105}"/>
                    </a:ext>
                  </a:extLst>
                </p:cNvPr>
                <p:cNvSpPr txBox="1"/>
                <p:nvPr/>
              </p:nvSpPr>
              <p:spPr>
                <a:xfrm>
                  <a:off x="-143483" y="1079454"/>
                  <a:ext cx="6749285" cy="10164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200" i="1" smtClean="0">
                            <a:latin typeface="Cambria Math" panose="02040503050406030204" pitchFamily="18" charset="0"/>
                          </a:rPr>
                          <m:t>𝑆𝑜𝑓𝑡𝑚𝑎𝑥</m:t>
                        </m:r>
                        <m:d>
                          <m:d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200" b="1" i="1"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  <m:sSup>
                                  <m:sSupPr>
                                    <m:ctrlPr>
                                      <a:rPr lang="en-US" altLang="zh-CN" sz="2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2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200" b="1" i="1">
                                            <a:latin typeface="Cambria Math" panose="02040503050406030204" pitchFamily="18" charset="0"/>
                                          </a:rPr>
                                          <m:t>𝑲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altLang="zh-CN" sz="2200" b="1" i="1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p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𝑇𝑎𝑦𝑙𝑜𝑟</m:t>
                                    </m:r>
                                  </m:e>
                                  <m:sub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𝑠𝑜𝑓𝑡𝑚𝑎𝑥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CN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200" b="1" i="1">
                                            <a:latin typeface="Cambria Math" panose="02040503050406030204" pitchFamily="18" charset="0"/>
                                          </a:rPr>
                                          <m:t>𝑸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CN" sz="22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altLang="zh-CN" sz="22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CN" sz="2200" b="1" i="1">
                                                    <a:latin typeface="Cambria Math" panose="02040503050406030204" pitchFamily="18" charset="0"/>
                                                  </a:rPr>
                                                  <m:t>𝑲</m:t>
                                                </m:r>
                                              </m:e>
                                            </m:acc>
                                          </m:e>
                                          <m:sup>
                                            <m:r>
                                              <a:rPr lang="en-US" altLang="zh-CN" sz="2200" b="1" i="1">
                                                <a:latin typeface="Cambria Math" panose="02040503050406030204" pitchFamily="18" charset="0"/>
                                              </a:rPr>
                                              <m:t>𝑻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altLang="zh-CN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altLang="zh-CN" sz="2200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</m:oMath>
                    </m:oMathPara>
                  </a14:m>
                  <a:br>
                    <a:rPr lang="en-US" altLang="zh-CN" sz="2400" b="1" dirty="0"/>
                  </a:br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23033E80-E81B-2A53-296B-20615E1ED1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43483" y="1079454"/>
                  <a:ext cx="6749285" cy="101649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左大括号 44">
              <a:extLst>
                <a:ext uri="{FF2B5EF4-FFF2-40B4-BE49-F238E27FC236}">
                  <a16:creationId xmlns:a16="http://schemas.microsoft.com/office/drawing/2014/main" id="{D01BF64C-6533-1B45-C1FC-E98EE4D04867}"/>
                </a:ext>
              </a:extLst>
            </p:cNvPr>
            <p:cNvSpPr/>
            <p:nvPr/>
          </p:nvSpPr>
          <p:spPr>
            <a:xfrm rot="16200000">
              <a:off x="4041929" y="884690"/>
              <a:ext cx="278295" cy="2818196"/>
            </a:xfrm>
            <a:prstGeom prst="leftBrace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  <p:sp>
          <p:nvSpPr>
            <p:cNvPr id="46" name="左大括号 45">
              <a:extLst>
                <a:ext uri="{FF2B5EF4-FFF2-40B4-BE49-F238E27FC236}">
                  <a16:creationId xmlns:a16="http://schemas.microsoft.com/office/drawing/2014/main" id="{BFB1589E-3A58-D0BA-7F2C-D1632551C0B1}"/>
                </a:ext>
              </a:extLst>
            </p:cNvPr>
            <p:cNvSpPr/>
            <p:nvPr/>
          </p:nvSpPr>
          <p:spPr>
            <a:xfrm rot="16200000">
              <a:off x="7590612" y="884689"/>
              <a:ext cx="278295" cy="2818196"/>
            </a:xfrm>
            <a:prstGeom prst="leftBrace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72BC0ECB-DF31-4D04-4BE8-EFFAAAFCF8EE}"/>
                </a:ext>
              </a:extLst>
            </p:cNvPr>
            <p:cNvSpPr txBox="1"/>
            <p:nvPr/>
          </p:nvSpPr>
          <p:spPr>
            <a:xfrm>
              <a:off x="2628669" y="2414155"/>
              <a:ext cx="34338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First-Order Approximation</a:t>
              </a:r>
              <a:endParaRPr lang="zh-CN" altLang="en-US" sz="2400" dirty="0"/>
            </a:p>
          </p:txBody>
        </p:sp>
        <p:sp>
          <p:nvSpPr>
            <p:cNvPr id="48" name="文本框 19">
              <a:extLst>
                <a:ext uri="{FF2B5EF4-FFF2-40B4-BE49-F238E27FC236}">
                  <a16:creationId xmlns:a16="http://schemas.microsoft.com/office/drawing/2014/main" id="{789845AA-051E-D798-DDEB-26D08E2633F4}"/>
                </a:ext>
              </a:extLst>
            </p:cNvPr>
            <p:cNvSpPr txBox="1"/>
            <p:nvPr/>
          </p:nvSpPr>
          <p:spPr>
            <a:xfrm>
              <a:off x="2771978" y="2793914"/>
              <a:ext cx="3014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/>
                <a:t>(Weak Attention)</a:t>
              </a:r>
              <a:endParaRPr lang="zh-CN" alt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本框 16">
                  <a:extLst>
                    <a:ext uri="{FF2B5EF4-FFF2-40B4-BE49-F238E27FC236}">
                      <a16:creationId xmlns:a16="http://schemas.microsoft.com/office/drawing/2014/main" id="{A4BD08D9-7D3E-138E-9644-77DBC9B179D6}"/>
                    </a:ext>
                  </a:extLst>
                </p:cNvPr>
                <p:cNvSpPr txBox="1"/>
                <p:nvPr/>
              </p:nvSpPr>
              <p:spPr>
                <a:xfrm>
                  <a:off x="5950241" y="1110950"/>
                  <a:ext cx="3413038" cy="10177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𝑇𝑎𝑦𝑙𝑜𝑟</m:t>
                                    </m:r>
                                  </m:e>
                                  <m:sub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𝑠𝑜𝑓𝑡𝑚𝑎𝑥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CN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200" b="1" i="1">
                                            <a:latin typeface="Cambria Math" panose="02040503050406030204" pitchFamily="18" charset="0"/>
                                          </a:rPr>
                                          <m:t>𝑸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CN" sz="22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altLang="zh-CN" sz="22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CN" sz="2200" b="1" i="1">
                                                    <a:latin typeface="Cambria Math" panose="02040503050406030204" pitchFamily="18" charset="0"/>
                                                  </a:rPr>
                                                  <m:t>𝑲</m:t>
                                                </m:r>
                                              </m:e>
                                            </m:acc>
                                          </m:e>
                                          <m:sup>
                                            <m:r>
                                              <a:rPr lang="en-US" altLang="zh-CN" sz="2200" b="1" i="1">
                                                <a:latin typeface="Cambria Math" panose="02040503050406030204" pitchFamily="18" charset="0"/>
                                              </a:rPr>
                                              <m:t>𝑻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altLang="zh-CN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altLang="zh-CN" sz="2200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br>
                    <a:rPr lang="en-US" altLang="zh-CN" sz="2200" b="1" dirty="0"/>
                  </a:br>
                  <a:endParaRPr lang="zh-CN" altLang="en-US" sz="2200" dirty="0"/>
                </a:p>
              </p:txBody>
            </p:sp>
          </mc:Choice>
          <mc:Fallback xmlns="">
            <p:sp>
              <p:nvSpPr>
                <p:cNvPr id="49" name="文本框 16">
                  <a:extLst>
                    <a:ext uri="{FF2B5EF4-FFF2-40B4-BE49-F238E27FC236}">
                      <a16:creationId xmlns:a16="http://schemas.microsoft.com/office/drawing/2014/main" id="{A4BD08D9-7D3E-138E-9644-77DBC9B179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0241" y="1110950"/>
                  <a:ext cx="3413038" cy="1017715"/>
                </a:xfrm>
                <a:prstGeom prst="rect">
                  <a:avLst/>
                </a:prstGeom>
                <a:blipFill>
                  <a:blip r:embed="rId9"/>
                  <a:stretch>
                    <a:fillRect r="-30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文本框 20">
              <a:extLst>
                <a:ext uri="{FF2B5EF4-FFF2-40B4-BE49-F238E27FC236}">
                  <a16:creationId xmlns:a16="http://schemas.microsoft.com/office/drawing/2014/main" id="{80883CE0-9F7E-2FAA-F2AE-7CA28B2AD1F2}"/>
                </a:ext>
              </a:extLst>
            </p:cNvPr>
            <p:cNvSpPr txBox="1"/>
            <p:nvPr/>
          </p:nvSpPr>
          <p:spPr>
            <a:xfrm>
              <a:off x="6320661" y="2418592"/>
              <a:ext cx="3014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/>
                <a:t>Higher-Order Terms</a:t>
              </a:r>
              <a:endParaRPr lang="zh-CN" altLang="en-US" sz="2400" dirty="0"/>
            </a:p>
          </p:txBody>
        </p:sp>
        <p:sp>
          <p:nvSpPr>
            <p:cNvPr id="51" name="文本框 19">
              <a:extLst>
                <a:ext uri="{FF2B5EF4-FFF2-40B4-BE49-F238E27FC236}">
                  <a16:creationId xmlns:a16="http://schemas.microsoft.com/office/drawing/2014/main" id="{1FF1F037-05CF-F3E3-B7DF-E41C0C44F1DE}"/>
                </a:ext>
              </a:extLst>
            </p:cNvPr>
            <p:cNvSpPr txBox="1"/>
            <p:nvPr/>
          </p:nvSpPr>
          <p:spPr>
            <a:xfrm>
              <a:off x="6348410" y="2792018"/>
              <a:ext cx="3014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/>
                <a:t>(Strong Attention)</a:t>
              </a:r>
              <a:endParaRPr lang="zh-CN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88447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5">
            <a:extLst>
              <a:ext uri="{FF2B5EF4-FFF2-40B4-BE49-F238E27FC236}">
                <a16:creationId xmlns:a16="http://schemas.microsoft.com/office/drawing/2014/main" id="{C883C756-FACE-4A88-31E1-4FBAAF8CC15D}"/>
              </a:ext>
            </a:extLst>
          </p:cNvPr>
          <p:cNvSpPr txBox="1"/>
          <p:nvPr/>
        </p:nvSpPr>
        <p:spPr>
          <a:xfrm>
            <a:off x="469509" y="6409476"/>
            <a:ext cx="9119380" cy="830997"/>
          </a:xfrm>
          <a:prstGeom prst="rect">
            <a:avLst/>
          </a:prstGeom>
          <a:solidFill>
            <a:srgbClr val="DCE6F2"/>
          </a:solidFill>
        </p:spPr>
        <p:txBody>
          <a:bodyPr wrap="square">
            <a:spAutoFit/>
          </a:bodyPr>
          <a:lstStyle/>
          <a:p>
            <a:pPr algn="just"/>
            <a:endParaRPr lang="en-US" altLang="zh-CN" sz="2400" b="1" dirty="0">
              <a:solidFill>
                <a:srgbClr val="0066CC"/>
              </a:solidFill>
            </a:endParaRPr>
          </a:p>
          <a:p>
            <a:pPr algn="just"/>
            <a:endParaRPr lang="en-US" altLang="zh-CN" sz="2400" b="1" dirty="0">
              <a:solidFill>
                <a:srgbClr val="0066CC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D79F2A-4157-461C-8ECB-ECE4FF96CE66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line">
            <a:avLst/>
          </a:prstGeom>
          <a:ln w="571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21F0D085-E516-3B87-9ECB-EEAD8896B85F}"/>
              </a:ext>
            </a:extLst>
          </p:cNvPr>
          <p:cNvSpPr txBox="1">
            <a:spLocks/>
          </p:cNvSpPr>
          <p:nvPr/>
        </p:nvSpPr>
        <p:spPr>
          <a:xfrm>
            <a:off x="0" y="10116"/>
            <a:ext cx="10058400" cy="887503"/>
          </a:xfrm>
          <a:prstGeom prst="rect">
            <a:avLst/>
          </a:prstGeom>
        </p:spPr>
        <p:txBody>
          <a:bodyPr lIns="101882" tIns="50941" rIns="101882" bIns="50941">
            <a:normAutofit/>
          </a:bodyPr>
          <a:lstStyle>
            <a:lvl1pPr algn="ctr" defTabSz="509412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4400" b="1" dirty="0">
                <a:latin typeface="+mn-lt"/>
              </a:rPr>
              <a:t>Proposed Taylor Attention</a:t>
            </a:r>
            <a:endParaRPr lang="en-US" dirty="0">
              <a:latin typeface="+mn-lt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78FDA13-7651-42D4-EE3E-E6C0636CC44B}"/>
              </a:ext>
            </a:extLst>
          </p:cNvPr>
          <p:cNvGrpSpPr/>
          <p:nvPr/>
        </p:nvGrpSpPr>
        <p:grpSpPr>
          <a:xfrm>
            <a:off x="100250" y="4619390"/>
            <a:ext cx="11201041" cy="2417708"/>
            <a:chOff x="100250" y="4619390"/>
            <a:chExt cx="11201041" cy="24177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6A19D5E-56E0-8C3B-2036-F95C3B28EF49}"/>
                    </a:ext>
                  </a:extLst>
                </p:cNvPr>
                <p:cNvSpPr txBox="1"/>
                <p:nvPr/>
              </p:nvSpPr>
              <p:spPr>
                <a:xfrm>
                  <a:off x="100250" y="4619390"/>
                  <a:ext cx="10072442" cy="110030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𝑆𝑜𝑓𝑡𝑚𝑎𝑥</m:t>
                        </m:r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400" b="1" i="1"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  <m:sSup>
                                  <m:sSupPr>
                                    <m:ctrlPr>
                                      <a:rPr lang="en-US" altLang="zh-CN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400" b="1" i="1">
                                            <a:latin typeface="Cambria Math" panose="02040503050406030204" pitchFamily="18" charset="0"/>
                                          </a:rPr>
                                          <m:t>𝑲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altLang="zh-CN" sz="2400" b="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𝑇𝑎𝑦𝑙𝑜𝑟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𝑠𝑜𝑓𝑡𝑚𝑎𝑥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400" b="1" i="1">
                                            <a:latin typeface="Cambria Math" panose="02040503050406030204" pitchFamily="18" charset="0"/>
                                          </a:rPr>
                                          <m:t>𝑸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CN" sz="24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altLang="zh-CN" sz="24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CN" sz="2400" b="1" i="1">
                                                    <a:latin typeface="Cambria Math" panose="02040503050406030204" pitchFamily="18" charset="0"/>
                                                  </a:rPr>
                                                  <m:t>𝑲</m:t>
                                                </m:r>
                                              </m:e>
                                            </m:acc>
                                          </m:e>
                                          <m:sup>
                                            <m:r>
                                              <a:rPr lang="en-US" altLang="zh-CN" sz="2400" b="0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  <m: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oMath>
                    </m:oMathPara>
                  </a14:m>
                  <a:endParaRPr lang="en-US" altLang="zh-CN" sz="2400" b="1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6A19D5E-56E0-8C3B-2036-F95C3B28EF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50" y="4619390"/>
                  <a:ext cx="10072442" cy="1100301"/>
                </a:xfrm>
                <a:prstGeom prst="rect">
                  <a:avLst/>
                </a:prstGeom>
                <a:blipFill>
                  <a:blip r:embed="rId3"/>
                  <a:stretch>
                    <a:fillRect t="-193182" b="-2738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5B9696A-2365-80EC-BCA8-DDA095B69050}"/>
                    </a:ext>
                  </a:extLst>
                </p:cNvPr>
                <p:cNvSpPr txBox="1"/>
                <p:nvPr/>
              </p:nvSpPr>
              <p:spPr>
                <a:xfrm>
                  <a:off x="1228849" y="6507338"/>
                  <a:ext cx="10072442" cy="52976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400" dirty="0"/>
                    <a:t> </a:t>
                  </a:r>
                  <a14:m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𝑑𝑖𝑎𝑔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rad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  <m:sSubSup>
                            <m:sSubSup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𝑠𝑢𝑚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</m:e>
                      </m:d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ad>
                        <m:radPr>
                          <m:degHide m:val="on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ra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400" i="1" smtClean="0">
                              <a:solidFill>
                                <a:srgbClr val="2DB51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1" i="1" smtClean="0">
                              <a:solidFill>
                                <a:srgbClr val="2DB51B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2DB51B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rgbClr val="2DB51B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altLang="zh-CN" sz="2400" b="1" i="1" smtClean="0">
                          <a:solidFill>
                            <a:srgbClr val="2DB51B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400" b="1" i="1" smtClean="0">
                              <a:solidFill>
                                <a:srgbClr val="2DB51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CN" sz="2400" b="1" i="1">
                                  <a:solidFill>
                                    <a:srgbClr val="2DB51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1" i="1">
                                  <a:solidFill>
                                    <a:srgbClr val="2DB51B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</m:acc>
                        </m:e>
                        <m:sup>
                          <m:r>
                            <a:rPr lang="en-US" altLang="zh-CN" sz="2400" i="1">
                              <a:solidFill>
                                <a:srgbClr val="2DB51B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400" b="1" i="1" smtClean="0">
                          <a:solidFill>
                            <a:srgbClr val="2DB51B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altLang="zh-CN" sz="2400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5B9696A-2365-80EC-BCA8-DDA095B690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8849" y="6507338"/>
                  <a:ext cx="10072442" cy="529760"/>
                </a:xfrm>
                <a:prstGeom prst="rect">
                  <a:avLst/>
                </a:prstGeom>
                <a:blipFill>
                  <a:blip r:embed="rId4"/>
                  <a:stretch>
                    <a:fillRect t="-4762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2A1345D-D189-C3D9-7539-504C83C251E9}"/>
                </a:ext>
              </a:extLst>
            </p:cNvPr>
            <p:cNvSpPr txBox="1"/>
            <p:nvPr/>
          </p:nvSpPr>
          <p:spPr>
            <a:xfrm>
              <a:off x="2530471" y="5799493"/>
              <a:ext cx="499745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i="1" dirty="0">
                  <a:solidFill>
                    <a:srgbClr val="2DB51B"/>
                  </a:solidFill>
                </a:rPr>
                <a:t>Linear Taylor </a:t>
              </a:r>
              <a:r>
                <a:rPr lang="en-US" sz="2800" b="1" dirty="0">
                  <a:solidFill>
                    <a:srgbClr val="2DB51B"/>
                  </a:solidFill>
                </a:rPr>
                <a:t>Attention</a:t>
              </a:r>
            </a:p>
          </p:txBody>
        </p:sp>
      </p:grpSp>
      <p:cxnSp>
        <p:nvCxnSpPr>
          <p:cNvPr id="4" name="Straight Connector 8">
            <a:extLst>
              <a:ext uri="{FF2B5EF4-FFF2-40B4-BE49-F238E27FC236}">
                <a16:creationId xmlns:a16="http://schemas.microsoft.com/office/drawing/2014/main" id="{6852F263-289C-8CAC-192B-3B41025FAA64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line">
            <a:avLst/>
          </a:prstGeom>
          <a:ln w="571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5">
                <a:extLst>
                  <a:ext uri="{FF2B5EF4-FFF2-40B4-BE49-F238E27FC236}">
                    <a16:creationId xmlns:a16="http://schemas.microsoft.com/office/drawing/2014/main" id="{CECD7948-03A5-0EB7-3B30-753321E0F8FE}"/>
                  </a:ext>
                </a:extLst>
              </p:cNvPr>
              <p:cNvSpPr txBox="1"/>
              <p:nvPr/>
            </p:nvSpPr>
            <p:spPr>
              <a:xfrm>
                <a:off x="469508" y="3514106"/>
                <a:ext cx="9119381" cy="830997"/>
              </a:xfrm>
              <a:prstGeom prst="rect">
                <a:avLst/>
              </a:prstGeom>
              <a:solidFill>
                <a:srgbClr val="DCE6F2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sz="2400" dirty="0"/>
                  <a:t>How can we avoid quadratic complexity in attention ?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r>
                  <a:rPr lang="en-US" altLang="zh-CN" sz="2400" b="1" dirty="0">
                    <a:solidFill>
                      <a:srgbClr val="0066CC"/>
                    </a:solidFill>
                  </a:rPr>
                  <a:t>Linear attention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altLang="zh-CN" sz="2400" b="1" dirty="0">
                    <a:solidFill>
                      <a:srgbClr val="0066CC"/>
                    </a:solidFill>
                  </a:rPr>
                  <a:t> Proposed </a:t>
                </a:r>
                <a:r>
                  <a:rPr lang="en-US" altLang="zh-CN" sz="2400" b="1" i="1" dirty="0">
                    <a:solidFill>
                      <a:srgbClr val="0066CC"/>
                    </a:solidFill>
                  </a:rPr>
                  <a:t>low-rank</a:t>
                </a:r>
                <a:r>
                  <a:rPr lang="en-US" altLang="zh-CN" sz="2400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zh-CN" sz="2400" b="1" i="1" dirty="0">
                    <a:solidFill>
                      <a:srgbClr val="0066CC"/>
                    </a:solidFill>
                  </a:rPr>
                  <a:t>linear Taylor </a:t>
                </a:r>
                <a:r>
                  <a:rPr lang="en-US" altLang="zh-CN" sz="2400" b="1" dirty="0">
                    <a:solidFill>
                      <a:srgbClr val="0066CC"/>
                    </a:solidFill>
                  </a:rPr>
                  <a:t>attention</a:t>
                </a:r>
              </a:p>
            </p:txBody>
          </p:sp>
        </mc:Choice>
        <mc:Fallback xmlns="">
          <p:sp>
            <p:nvSpPr>
              <p:cNvPr id="26" name="TextBox 5">
                <a:extLst>
                  <a:ext uri="{FF2B5EF4-FFF2-40B4-BE49-F238E27FC236}">
                    <a16:creationId xmlns:a16="http://schemas.microsoft.com/office/drawing/2014/main" id="{CECD7948-03A5-0EB7-3B30-753321E0F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08" y="3514106"/>
                <a:ext cx="9119381" cy="830997"/>
              </a:xfrm>
              <a:prstGeom prst="rect">
                <a:avLst/>
              </a:prstGeom>
              <a:blipFill>
                <a:blip r:embed="rId5"/>
                <a:stretch>
                  <a:fillRect l="-972" t="-5970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23033E80-E81B-2A53-296B-20615E1ED105}"/>
                  </a:ext>
                </a:extLst>
              </p:cNvPr>
              <p:cNvSpPr txBox="1"/>
              <p:nvPr/>
            </p:nvSpPr>
            <p:spPr>
              <a:xfrm>
                <a:off x="0" y="1079453"/>
                <a:ext cx="6749285" cy="1016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 smtClean="0">
                          <a:latin typeface="Cambria Math" panose="02040503050406030204" pitchFamily="18" charset="0"/>
                        </a:rPr>
                        <m:t>𝑆𝑜𝑓𝑡𝑚𝑎𝑥</m:t>
                      </m:r>
                      <m:d>
                        <m:d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200" b="1" i="1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  <m:sSup>
                                <m:sSupPr>
                                  <m:ctrlPr>
                                    <a:rPr lang="en-US" altLang="zh-CN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CN" sz="2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200" b="1" i="1">
                                          <a:latin typeface="Cambria Math" panose="02040503050406030204" pitchFamily="18" charset="0"/>
                                        </a:rPr>
                                        <m:t>𝑲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CN" sz="2200" b="1" i="1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  <m:t>𝑇𝑎𝑦𝑙𝑜𝑟</m:t>
                                  </m:r>
                                </m:e>
                                <m:sub>
                                  <m: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  <m:t>𝑠𝑜𝑓𝑡𝑚𝑎𝑥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200" b="1" i="1">
                                          <a:latin typeface="Cambria Math" panose="02040503050406030204" pitchFamily="18" charset="0"/>
                                        </a:rPr>
                                        <m:t>𝑸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sz="22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altLang="zh-CN" sz="22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sz="2200" b="1" i="1">
                                                  <a:latin typeface="Cambria Math" panose="02040503050406030204" pitchFamily="18" charset="0"/>
                                                </a:rPr>
                                                <m:t>𝑲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en-US" altLang="zh-CN" sz="2200" b="1" i="1">
                                              <a:latin typeface="Cambria Math" panose="02040503050406030204" pitchFamily="18" charset="0"/>
                                            </a:rPr>
                                            <m:t>𝑻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CN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zh-CN" sz="22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</m:oMath>
                  </m:oMathPara>
                </a14:m>
                <a:br>
                  <a:rPr lang="en-US" altLang="zh-CN" sz="2400" b="1" dirty="0"/>
                </a:br>
                <a:endParaRPr lang="zh-CN" altLang="en-US" sz="2400" dirty="0"/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23033E80-E81B-2A53-296B-20615E1ED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79453"/>
                <a:ext cx="6749285" cy="1016497"/>
              </a:xfrm>
              <a:prstGeom prst="rect">
                <a:avLst/>
              </a:prstGeom>
              <a:blipFill>
                <a:blip r:embed="rId6"/>
                <a:stretch>
                  <a:fillRect t="-189024" r="-7519" b="-26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左大括号 44">
            <a:extLst>
              <a:ext uri="{FF2B5EF4-FFF2-40B4-BE49-F238E27FC236}">
                <a16:creationId xmlns:a16="http://schemas.microsoft.com/office/drawing/2014/main" id="{D01BF64C-6533-1B45-C1FC-E98EE4D04867}"/>
              </a:ext>
            </a:extLst>
          </p:cNvPr>
          <p:cNvSpPr/>
          <p:nvPr/>
        </p:nvSpPr>
        <p:spPr>
          <a:xfrm rot="16200000">
            <a:off x="4185412" y="884689"/>
            <a:ext cx="278295" cy="2818196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72BC0ECB-DF31-4D04-4BE8-EFFAAAFCF8EE}"/>
              </a:ext>
            </a:extLst>
          </p:cNvPr>
          <p:cNvSpPr txBox="1"/>
          <p:nvPr/>
        </p:nvSpPr>
        <p:spPr>
          <a:xfrm>
            <a:off x="2772152" y="2414154"/>
            <a:ext cx="3433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First-Order Approximation</a:t>
            </a:r>
            <a:endParaRPr lang="zh-CN" altLang="en-US" sz="2400" dirty="0"/>
          </a:p>
        </p:txBody>
      </p:sp>
      <p:sp>
        <p:nvSpPr>
          <p:cNvPr id="48" name="文本框 19">
            <a:extLst>
              <a:ext uri="{FF2B5EF4-FFF2-40B4-BE49-F238E27FC236}">
                <a16:creationId xmlns:a16="http://schemas.microsoft.com/office/drawing/2014/main" id="{789845AA-051E-D798-DDEB-26D08E2633F4}"/>
              </a:ext>
            </a:extLst>
          </p:cNvPr>
          <p:cNvSpPr txBox="1"/>
          <p:nvPr/>
        </p:nvSpPr>
        <p:spPr>
          <a:xfrm>
            <a:off x="2915461" y="2793913"/>
            <a:ext cx="3014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(Weak Attention)</a:t>
            </a:r>
            <a:endParaRPr lang="zh-CN" altLang="en-US" sz="24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C28818-E043-6FB6-03E4-C0D191FFE567}"/>
              </a:ext>
            </a:extLst>
          </p:cNvPr>
          <p:cNvGrpSpPr/>
          <p:nvPr/>
        </p:nvGrpSpPr>
        <p:grpSpPr>
          <a:xfrm>
            <a:off x="6093724" y="1110949"/>
            <a:ext cx="3413038" cy="2142733"/>
            <a:chOff x="6093724" y="1110949"/>
            <a:chExt cx="3413038" cy="2142733"/>
          </a:xfrm>
        </p:grpSpPr>
        <p:sp>
          <p:nvSpPr>
            <p:cNvPr id="46" name="左大括号 45">
              <a:extLst>
                <a:ext uri="{FF2B5EF4-FFF2-40B4-BE49-F238E27FC236}">
                  <a16:creationId xmlns:a16="http://schemas.microsoft.com/office/drawing/2014/main" id="{BFB1589E-3A58-D0BA-7F2C-D1632551C0B1}"/>
                </a:ext>
              </a:extLst>
            </p:cNvPr>
            <p:cNvSpPr/>
            <p:nvPr/>
          </p:nvSpPr>
          <p:spPr>
            <a:xfrm rot="16200000">
              <a:off x="7734095" y="884688"/>
              <a:ext cx="278295" cy="2818196"/>
            </a:xfrm>
            <a:prstGeom prst="leftBrace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本框 16">
                  <a:extLst>
                    <a:ext uri="{FF2B5EF4-FFF2-40B4-BE49-F238E27FC236}">
                      <a16:creationId xmlns:a16="http://schemas.microsoft.com/office/drawing/2014/main" id="{A4BD08D9-7D3E-138E-9644-77DBC9B179D6}"/>
                    </a:ext>
                  </a:extLst>
                </p:cNvPr>
                <p:cNvSpPr txBox="1"/>
                <p:nvPr/>
              </p:nvSpPr>
              <p:spPr>
                <a:xfrm>
                  <a:off x="6093724" y="1110949"/>
                  <a:ext cx="3413038" cy="10177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𝑇𝑎𝑦𝑙𝑜𝑟</m:t>
                                    </m:r>
                                  </m:e>
                                  <m:sub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𝑠𝑜𝑓𝑡𝑚𝑎𝑥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CN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200" b="1" i="1">
                                            <a:latin typeface="Cambria Math" panose="02040503050406030204" pitchFamily="18" charset="0"/>
                                          </a:rPr>
                                          <m:t>𝑸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CN" sz="22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altLang="zh-CN" sz="22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CN" sz="2200" b="1" i="1">
                                                    <a:latin typeface="Cambria Math" panose="02040503050406030204" pitchFamily="18" charset="0"/>
                                                  </a:rPr>
                                                  <m:t>𝑲</m:t>
                                                </m:r>
                                              </m:e>
                                            </m:acc>
                                          </m:e>
                                          <m:sup>
                                            <m:r>
                                              <a:rPr lang="en-US" altLang="zh-CN" sz="2200" b="1" i="1">
                                                <a:latin typeface="Cambria Math" panose="02040503050406030204" pitchFamily="18" charset="0"/>
                                              </a:rPr>
                                              <m:t>𝑻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altLang="zh-CN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altLang="zh-CN" sz="2200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br>
                    <a:rPr lang="en-US" altLang="zh-CN" sz="2200" b="1" dirty="0"/>
                  </a:br>
                  <a:endParaRPr lang="zh-CN" altLang="en-US" sz="2200" dirty="0"/>
                </a:p>
              </p:txBody>
            </p:sp>
          </mc:Choice>
          <mc:Fallback xmlns="">
            <p:sp>
              <p:nvSpPr>
                <p:cNvPr id="49" name="文本框 16">
                  <a:extLst>
                    <a:ext uri="{FF2B5EF4-FFF2-40B4-BE49-F238E27FC236}">
                      <a16:creationId xmlns:a16="http://schemas.microsoft.com/office/drawing/2014/main" id="{A4BD08D9-7D3E-138E-9644-77DBC9B179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3724" y="1110949"/>
                  <a:ext cx="3413038" cy="1017715"/>
                </a:xfrm>
                <a:prstGeom prst="rect">
                  <a:avLst/>
                </a:prstGeom>
                <a:blipFill>
                  <a:blip r:embed="rId7"/>
                  <a:stretch>
                    <a:fillRect t="-192593" r="-35688" b="-2716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文本框 20">
              <a:extLst>
                <a:ext uri="{FF2B5EF4-FFF2-40B4-BE49-F238E27FC236}">
                  <a16:creationId xmlns:a16="http://schemas.microsoft.com/office/drawing/2014/main" id="{80883CE0-9F7E-2FAA-F2AE-7CA28B2AD1F2}"/>
                </a:ext>
              </a:extLst>
            </p:cNvPr>
            <p:cNvSpPr txBox="1"/>
            <p:nvPr/>
          </p:nvSpPr>
          <p:spPr>
            <a:xfrm>
              <a:off x="6464144" y="2418591"/>
              <a:ext cx="3014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/>
                <a:t>Higher-Order Terms</a:t>
              </a:r>
              <a:endParaRPr lang="zh-CN" altLang="en-US" sz="2400" dirty="0"/>
            </a:p>
          </p:txBody>
        </p:sp>
        <p:sp>
          <p:nvSpPr>
            <p:cNvPr id="51" name="文本框 19">
              <a:extLst>
                <a:ext uri="{FF2B5EF4-FFF2-40B4-BE49-F238E27FC236}">
                  <a16:creationId xmlns:a16="http://schemas.microsoft.com/office/drawing/2014/main" id="{1FF1F037-05CF-F3E3-B7DF-E41C0C44F1DE}"/>
                </a:ext>
              </a:extLst>
            </p:cNvPr>
            <p:cNvSpPr txBox="1"/>
            <p:nvPr/>
          </p:nvSpPr>
          <p:spPr>
            <a:xfrm>
              <a:off x="6491893" y="2792017"/>
              <a:ext cx="3014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/>
                <a:t>(Strong Attention)</a:t>
              </a:r>
              <a:endParaRPr lang="zh-CN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0668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D79F2A-4157-461C-8ECB-ECE4FF96CE66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line">
            <a:avLst/>
          </a:prstGeom>
          <a:ln w="571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21F0D085-E516-3B87-9ECB-EEAD8896B85F}"/>
              </a:ext>
            </a:extLst>
          </p:cNvPr>
          <p:cNvSpPr txBox="1">
            <a:spLocks/>
          </p:cNvSpPr>
          <p:nvPr/>
        </p:nvSpPr>
        <p:spPr>
          <a:xfrm>
            <a:off x="0" y="10116"/>
            <a:ext cx="10058400" cy="887503"/>
          </a:xfrm>
          <a:prstGeom prst="rect">
            <a:avLst/>
          </a:prstGeom>
        </p:spPr>
        <p:txBody>
          <a:bodyPr lIns="101882" tIns="50941" rIns="101882" bIns="50941">
            <a:normAutofit/>
          </a:bodyPr>
          <a:lstStyle>
            <a:lvl1pPr algn="ctr" defTabSz="509412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4400" b="1" dirty="0">
                <a:latin typeface="+mn-lt"/>
              </a:rPr>
              <a:t>Proposed Taylor Attention</a:t>
            </a:r>
            <a:r>
              <a:rPr lang="en-US" altLang="zh-CN" dirty="0">
                <a:latin typeface="+mn-lt"/>
              </a:rPr>
              <a:t>:</a:t>
            </a:r>
            <a:r>
              <a:rPr lang="zh-CN" altLang="en-US" dirty="0">
                <a:latin typeface="+mn-lt"/>
              </a:rPr>
              <a:t> </a:t>
            </a:r>
            <a:r>
              <a:rPr lang="en-US" altLang="zh-CN" dirty="0">
                <a:latin typeface="+mn-lt"/>
              </a:rPr>
              <a:t>Benefit</a:t>
            </a:r>
            <a:endParaRPr lang="en-US" dirty="0">
              <a:latin typeface="+mn-lt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78FDA13-7651-42D4-EE3E-E6C0636CC44B}"/>
              </a:ext>
            </a:extLst>
          </p:cNvPr>
          <p:cNvGrpSpPr/>
          <p:nvPr/>
        </p:nvGrpSpPr>
        <p:grpSpPr>
          <a:xfrm>
            <a:off x="356196" y="962136"/>
            <a:ext cx="9346007" cy="1381906"/>
            <a:chOff x="342154" y="5799493"/>
            <a:chExt cx="9346007" cy="138190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C573668-BF04-B14E-C6A0-8E584DB4585F}"/>
                </a:ext>
              </a:extLst>
            </p:cNvPr>
            <p:cNvSpPr/>
            <p:nvPr/>
          </p:nvSpPr>
          <p:spPr>
            <a:xfrm>
              <a:off x="342154" y="6363038"/>
              <a:ext cx="9346007" cy="818361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2A1345D-D189-C3D9-7539-504C83C251E9}"/>
                </a:ext>
              </a:extLst>
            </p:cNvPr>
            <p:cNvSpPr txBox="1"/>
            <p:nvPr/>
          </p:nvSpPr>
          <p:spPr>
            <a:xfrm>
              <a:off x="2530471" y="5799493"/>
              <a:ext cx="499745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i="1" dirty="0">
                  <a:solidFill>
                    <a:srgbClr val="2DB51B"/>
                  </a:solidFill>
                </a:rPr>
                <a:t>Linear Taylor </a:t>
              </a:r>
              <a:r>
                <a:rPr lang="en-US" sz="2800" b="1" dirty="0">
                  <a:solidFill>
                    <a:srgbClr val="2DB51B"/>
                  </a:solidFill>
                </a:rPr>
                <a:t>Attention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15EC4E-C113-454B-95B3-30213F37604C}"/>
                  </a:ext>
                </a:extLst>
              </p:cNvPr>
              <p:cNvSpPr txBox="1"/>
              <p:nvPr/>
            </p:nvSpPr>
            <p:spPr>
              <a:xfrm>
                <a:off x="4584402" y="6284729"/>
                <a:ext cx="5117801" cy="1200329"/>
              </a:xfrm>
              <a:prstGeom prst="rect">
                <a:avLst/>
              </a:prstGeom>
              <a:solidFill>
                <a:srgbClr val="DCE6F2"/>
              </a:solidFill>
            </p:spPr>
            <p:txBody>
              <a:bodyPr wrap="square">
                <a:spAutoFit/>
              </a:bodyPr>
              <a:lstStyle/>
              <a:p>
                <a:pPr marL="136525" lvl="1" algn="ctr">
                  <a:buClr>
                    <a:prstClr val="black"/>
                  </a:buClr>
                  <a:defRPr/>
                </a:pPr>
                <a:r>
                  <a:rPr lang="en-US" altLang="zh-CN" sz="2400" b="1" dirty="0">
                    <a:solidFill>
                      <a:srgbClr val="2DB51B"/>
                    </a:solidFill>
                  </a:rPr>
                  <a:t>Reduces the attention FLOPs </a:t>
                </a:r>
                <a:r>
                  <a:rPr lang="en-US" altLang="zh-CN" sz="2400" dirty="0">
                    <a:solidFill>
                      <a:prstClr val="black"/>
                    </a:solidFill>
                  </a:rPr>
                  <a:t>by </a:t>
                </a:r>
              </a:p>
              <a:p>
                <a:pPr marL="136525" lvl="1" algn="ctr">
                  <a:buClr>
                    <a:prstClr val="black"/>
                  </a:buClr>
                  <a:defRPr/>
                </a:pPr>
                <a:r>
                  <a:rPr lang="en-US" altLang="zh-CN" sz="2400" b="1" dirty="0">
                    <a:solidFill>
                      <a:srgbClr val="2DB51B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2DB51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sz="2400" b="1" dirty="0"/>
                  <a:t>,</a:t>
                </a:r>
                <a:r>
                  <a:rPr lang="en-US" altLang="zh-CN" sz="2400" b="1" dirty="0">
                    <a:solidFill>
                      <a:srgbClr val="2DB51B"/>
                    </a:solidFill>
                  </a:rPr>
                  <a:t> 5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2DB51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sz="2400" b="1" dirty="0"/>
                  <a:t>,</a:t>
                </a:r>
                <a:r>
                  <a:rPr lang="en-US" altLang="zh-CN" sz="2400" b="1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2DB51B"/>
                    </a:solidFill>
                  </a:rPr>
                  <a:t>10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2DB51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sz="2400" b="1" dirty="0">
                    <a:solidFill>
                      <a:srgbClr val="2DB51B"/>
                    </a:solidFill>
                  </a:rPr>
                  <a:t> </a:t>
                </a:r>
              </a:p>
              <a:p>
                <a:pPr marL="136525" lvl="1" algn="ctr">
                  <a:buClr>
                    <a:prstClr val="black"/>
                  </a:buClr>
                  <a:defRPr/>
                </a:pPr>
                <a:r>
                  <a:rPr lang="en-US" altLang="zh-CN" sz="2400" dirty="0">
                    <a:solidFill>
                      <a:prstClr val="black"/>
                    </a:solidFill>
                  </a:rPr>
                  <a:t>on </a:t>
                </a:r>
                <a:r>
                  <a:rPr lang="en-US" altLang="zh-CN" sz="2400" dirty="0" err="1">
                    <a:solidFill>
                      <a:prstClr val="black"/>
                    </a:solidFill>
                  </a:rPr>
                  <a:t>DeiT</a:t>
                </a:r>
                <a:r>
                  <a:rPr lang="en-US" altLang="zh-CN" sz="2400" dirty="0">
                    <a:solidFill>
                      <a:prstClr val="black"/>
                    </a:solidFill>
                  </a:rPr>
                  <a:t>-Tiny, </a:t>
                </a:r>
                <a:r>
                  <a:rPr lang="en-US" altLang="zh-CN" sz="2400" dirty="0" err="1">
                    <a:solidFill>
                      <a:prstClr val="black"/>
                    </a:solidFill>
                  </a:rPr>
                  <a:t>MobileViT-xs</a:t>
                </a:r>
                <a:r>
                  <a:rPr lang="en-US" altLang="zh-CN" sz="2400" dirty="0">
                    <a:solidFill>
                      <a:prstClr val="black"/>
                    </a:solidFill>
                  </a:rPr>
                  <a:t>, LeViT-128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15EC4E-C113-454B-95B3-30213F376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402" y="6284729"/>
                <a:ext cx="5117801" cy="1200329"/>
              </a:xfrm>
              <a:prstGeom prst="rect">
                <a:avLst/>
              </a:prstGeom>
              <a:blipFill>
                <a:blip r:embed="rId3"/>
                <a:stretch>
                  <a:fillRect t="-4061" r="-238" b="-10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4B7D742-74CF-12F4-9142-4E0251AFCCCF}"/>
                  </a:ext>
                </a:extLst>
              </p:cNvPr>
              <p:cNvSpPr txBox="1"/>
              <p:nvPr/>
            </p:nvSpPr>
            <p:spPr>
              <a:xfrm>
                <a:off x="6313402" y="4898404"/>
                <a:ext cx="254463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+mj-lt"/>
                  </a:rPr>
                  <a:t>Time</a:t>
                </a:r>
                <a:r>
                  <a:rPr lang="en-US" altLang="zh-CN" sz="2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𝚶</m:t>
                    </m:r>
                    <m:d>
                      <m:d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solidFill>
                              <a:srgbClr val="2DB51B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sSup>
                          <m:sSupPr>
                            <m:ctrlPr>
                              <a:rPr lang="en-US" altLang="zh-CN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sz="2400" b="1" dirty="0">
                  <a:solidFill>
                    <a:schemeClr val="tx1"/>
                  </a:solidFill>
                  <a:latin typeface="+mj-lt"/>
                </a:endParaRPr>
              </a:p>
              <a:p>
                <a:r>
                  <a:rPr lang="en-US" altLang="zh-CN" sz="2400" dirty="0">
                    <a:latin typeface="+mj-lt"/>
                  </a:rPr>
                  <a:t>Memory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400" b="1" i="1">
                        <a:latin typeface="Cambria Math" panose="02040503050406030204" pitchFamily="18" charset="0"/>
                      </a:rPr>
                      <m:t>𝚶</m:t>
                    </m:r>
                    <m:d>
                      <m:d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CN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4B7D742-74CF-12F4-9142-4E0251AFC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402" y="4898404"/>
                <a:ext cx="2544633" cy="830997"/>
              </a:xfrm>
              <a:prstGeom prst="rect">
                <a:avLst/>
              </a:prstGeom>
              <a:blipFill>
                <a:blip r:embed="rId4"/>
                <a:stretch>
                  <a:fillRect l="-3837" t="-588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77AEA764-E3F6-545C-44EC-EFAF308242FA}"/>
                  </a:ext>
                </a:extLst>
              </p:cNvPr>
              <p:cNvSpPr txBox="1"/>
              <p:nvPr/>
            </p:nvSpPr>
            <p:spPr>
              <a:xfrm>
                <a:off x="1066116" y="1643800"/>
                <a:ext cx="10072442" cy="5297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i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𝒁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𝑑𝑖𝑎𝑔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  <m:sSubSup>
                          <m:sSubSup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𝑠𝑢𝑚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</m:e>
                    </m:d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ad>
                      <m:radPr>
                        <m:degHide m:val="on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Sup>
                      <m:sSubSup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b="1" i="1" smtClean="0">
                            <a:solidFill>
                              <a:srgbClr val="2DB51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CN" sz="2400" b="1" i="1">
                                <a:solidFill>
                                  <a:srgbClr val="2DB51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>
                                <a:solidFill>
                                  <a:srgbClr val="2DB51B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n-US" altLang="zh-CN" sz="2400" i="1">
                            <a:solidFill>
                              <a:srgbClr val="2DB51B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sz="2400" b="1" i="1" smtClean="0">
                        <a:solidFill>
                          <a:srgbClr val="2DB51B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77AEA764-E3F6-545C-44EC-EFAF30824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116" y="1643800"/>
                <a:ext cx="10072442" cy="5297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050CBE39-E77F-E12E-3C52-DFC7ED3A2D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4306" y="3738391"/>
            <a:ext cx="1632061" cy="725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6">
                <a:extLst>
                  <a:ext uri="{FF2B5EF4-FFF2-40B4-BE49-F238E27FC236}">
                    <a16:creationId xmlns:a16="http://schemas.microsoft.com/office/drawing/2014/main" id="{2CB12FA4-B4AB-F3DC-2108-2B1A6B2513B4}"/>
                  </a:ext>
                </a:extLst>
              </p:cNvPr>
              <p:cNvSpPr txBox="1"/>
              <p:nvPr/>
            </p:nvSpPr>
            <p:spPr>
              <a:xfrm>
                <a:off x="6168686" y="3395534"/>
                <a:ext cx="30329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26">
                <a:extLst>
                  <a:ext uri="{FF2B5EF4-FFF2-40B4-BE49-F238E27FC236}">
                    <a16:creationId xmlns:a16="http://schemas.microsoft.com/office/drawing/2014/main" id="{2CB12FA4-B4AB-F3DC-2108-2B1A6B251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686" y="3395534"/>
                <a:ext cx="303299" cy="461665"/>
              </a:xfrm>
              <a:prstGeom prst="rect">
                <a:avLst/>
              </a:prstGeom>
              <a:blipFill>
                <a:blip r:embed="rId7"/>
                <a:stretch>
                  <a:fillRect r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3">
                <a:extLst>
                  <a:ext uri="{FF2B5EF4-FFF2-40B4-BE49-F238E27FC236}">
                    <a16:creationId xmlns:a16="http://schemas.microsoft.com/office/drawing/2014/main" id="{7DA8F384-AC42-D64E-967A-C05DDE4369E8}"/>
                  </a:ext>
                </a:extLst>
              </p:cNvPr>
              <p:cNvSpPr txBox="1"/>
              <p:nvPr/>
            </p:nvSpPr>
            <p:spPr>
              <a:xfrm>
                <a:off x="5125804" y="3869739"/>
                <a:ext cx="37850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33">
                <a:extLst>
                  <a:ext uri="{FF2B5EF4-FFF2-40B4-BE49-F238E27FC236}">
                    <a16:creationId xmlns:a16="http://schemas.microsoft.com/office/drawing/2014/main" id="{7DA8F384-AC42-D64E-967A-C05DDE436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804" y="3869739"/>
                <a:ext cx="378502" cy="461665"/>
              </a:xfrm>
              <a:prstGeom prst="rect">
                <a:avLst/>
              </a:prstGeom>
              <a:blipFill>
                <a:blip r:embed="rId8"/>
                <a:stretch>
                  <a:fillRect l="-3226" r="-1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F4E2B43-10E1-62CC-55C4-649D9E3B5ECF}"/>
                  </a:ext>
                </a:extLst>
              </p:cNvPr>
              <p:cNvSpPr txBox="1"/>
              <p:nvPr/>
            </p:nvSpPr>
            <p:spPr>
              <a:xfrm>
                <a:off x="7191380" y="3901458"/>
                <a:ext cx="3943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⨂</m:t>
                      </m:r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F4E2B43-10E1-62CC-55C4-649D9E3B5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380" y="3901458"/>
                <a:ext cx="394339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9">
            <a:extLst>
              <a:ext uri="{FF2B5EF4-FFF2-40B4-BE49-F238E27FC236}">
                <a16:creationId xmlns:a16="http://schemas.microsoft.com/office/drawing/2014/main" id="{5DB3CF5C-1978-12A9-3D2B-020CD94C3F0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9331"/>
          <a:stretch/>
        </p:blipFill>
        <p:spPr>
          <a:xfrm>
            <a:off x="7857054" y="3321334"/>
            <a:ext cx="665905" cy="15062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6">
                <a:extLst>
                  <a:ext uri="{FF2B5EF4-FFF2-40B4-BE49-F238E27FC236}">
                    <a16:creationId xmlns:a16="http://schemas.microsoft.com/office/drawing/2014/main" id="{6EDED470-D700-E3BC-43CC-8567B8819DB1}"/>
                  </a:ext>
                </a:extLst>
              </p:cNvPr>
              <p:cNvSpPr txBox="1"/>
              <p:nvPr/>
            </p:nvSpPr>
            <p:spPr>
              <a:xfrm>
                <a:off x="7569737" y="3869738"/>
                <a:ext cx="30329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26">
                <a:extLst>
                  <a:ext uri="{FF2B5EF4-FFF2-40B4-BE49-F238E27FC236}">
                    <a16:creationId xmlns:a16="http://schemas.microsoft.com/office/drawing/2014/main" id="{6EDED470-D700-E3BC-43CC-8567B8819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737" y="3869738"/>
                <a:ext cx="303299" cy="461665"/>
              </a:xfrm>
              <a:prstGeom prst="rect">
                <a:avLst/>
              </a:prstGeom>
              <a:blipFill>
                <a:blip r:embed="rId11"/>
                <a:stretch>
                  <a:fillRect r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33">
                <a:extLst>
                  <a:ext uri="{FF2B5EF4-FFF2-40B4-BE49-F238E27FC236}">
                    <a16:creationId xmlns:a16="http://schemas.microsoft.com/office/drawing/2014/main" id="{5FE30AF7-F00B-F532-6E4C-C11AC4F42930}"/>
                  </a:ext>
                </a:extLst>
              </p:cNvPr>
              <p:cNvSpPr txBox="1"/>
              <p:nvPr/>
            </p:nvSpPr>
            <p:spPr>
              <a:xfrm>
                <a:off x="8000755" y="2899370"/>
                <a:ext cx="37850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33">
                <a:extLst>
                  <a:ext uri="{FF2B5EF4-FFF2-40B4-BE49-F238E27FC236}">
                    <a16:creationId xmlns:a16="http://schemas.microsoft.com/office/drawing/2014/main" id="{5FE30AF7-F00B-F532-6E4C-C11AC4F42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755" y="2899370"/>
                <a:ext cx="378502" cy="461665"/>
              </a:xfrm>
              <a:prstGeom prst="rect">
                <a:avLst/>
              </a:prstGeom>
              <a:blipFill>
                <a:blip r:embed="rId12"/>
                <a:stretch>
                  <a:fillRect l="-31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图片 20">
            <a:extLst>
              <a:ext uri="{FF2B5EF4-FFF2-40B4-BE49-F238E27FC236}">
                <a16:creationId xmlns:a16="http://schemas.microsoft.com/office/drawing/2014/main" id="{181C7746-6C16-13FB-F726-71045B6CED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0714" y="2691507"/>
            <a:ext cx="4289986" cy="497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84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C7FB6-83F2-D18F-7D59-C6B8AF346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</a:t>
            </a:r>
            <a:r>
              <a:rPr lang="en-US" sz="4000" dirty="0"/>
              <a:t>Vision Transformers (</a:t>
            </a:r>
            <a:r>
              <a:rPr lang="en-US" sz="4000" dirty="0" err="1"/>
              <a:t>ViTs</a:t>
            </a:r>
            <a:r>
              <a:rPr lang="en-US" sz="40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47F87-77D1-877D-093C-046C4CAD5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" y="1083366"/>
            <a:ext cx="9555480" cy="2506205"/>
          </a:xfrm>
        </p:spPr>
        <p:txBody>
          <a:bodyPr/>
          <a:lstStyle/>
          <a:p>
            <a:r>
              <a:rPr lang="en-IN" sz="2800" dirty="0"/>
              <a:t>SOTA performance in various computer vision tasks</a:t>
            </a:r>
          </a:p>
          <a:p>
            <a:r>
              <a:rPr lang="en-IN" sz="2800" b="1" dirty="0"/>
              <a:t>Key enabler in </a:t>
            </a:r>
            <a:r>
              <a:rPr lang="en-IN" sz="2800" b="1" dirty="0" err="1"/>
              <a:t>ViTs</a:t>
            </a:r>
            <a:r>
              <a:rPr lang="en-IN" sz="2800" b="1" dirty="0"/>
              <a:t>: Multi-head attention (MHA) </a:t>
            </a:r>
            <a:r>
              <a:rPr lang="en-IN" sz="2800" dirty="0"/>
              <a:t>captures </a:t>
            </a:r>
            <a:r>
              <a:rPr lang="en-IN" sz="2800" i="1" dirty="0"/>
              <a:t>global information </a:t>
            </a:r>
            <a:r>
              <a:rPr lang="en-IN" sz="2800" dirty="0"/>
              <a:t>and </a:t>
            </a:r>
            <a:r>
              <a:rPr lang="en-IN" sz="2800" i="1" dirty="0"/>
              <a:t>long-range interactions</a:t>
            </a:r>
            <a:r>
              <a:rPr lang="en-IN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7294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D79F2A-4157-461C-8ECB-ECE4FF96CE66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line">
            <a:avLst/>
          </a:prstGeom>
          <a:ln w="571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C6083D1-69D0-4FE6-BC82-C9416070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4400" b="1" dirty="0">
                <a:latin typeface="+mn-lt"/>
              </a:rPr>
              <a:t>Proposed Taylor Attention</a:t>
            </a:r>
            <a:r>
              <a:rPr lang="en-US" altLang="zh-CN" dirty="0">
                <a:latin typeface="+mn-lt"/>
              </a:rPr>
              <a:t>:</a:t>
            </a:r>
            <a:r>
              <a:rPr lang="zh-CN" altLang="en-US" dirty="0">
                <a:latin typeface="+mn-lt"/>
              </a:rPr>
              <a:t> </a:t>
            </a:r>
            <a:r>
              <a:rPr lang="en-US" altLang="zh-CN" sz="4400" b="1" dirty="0">
                <a:latin typeface="+mn-lt"/>
              </a:rPr>
              <a:t>Issues</a:t>
            </a:r>
          </a:p>
        </p:txBody>
      </p:sp>
      <p:sp>
        <p:nvSpPr>
          <p:cNvPr id="25" name="文本框 19">
            <a:extLst>
              <a:ext uri="{FF2B5EF4-FFF2-40B4-BE49-F238E27FC236}">
                <a16:creationId xmlns:a16="http://schemas.microsoft.com/office/drawing/2014/main" id="{C70E57D4-88B3-4B6F-38ED-4D802F32A6EE}"/>
              </a:ext>
            </a:extLst>
          </p:cNvPr>
          <p:cNvSpPr txBox="1"/>
          <p:nvPr/>
        </p:nvSpPr>
        <p:spPr>
          <a:xfrm>
            <a:off x="2915461" y="3227142"/>
            <a:ext cx="3014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latin typeface="+mj-lt"/>
              </a:rPr>
              <a:t>Linear Taylor Attention (low-rank)</a:t>
            </a:r>
            <a:endParaRPr lang="zh-CN" altLang="en-US" sz="2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C36262F1-515D-68B4-8F23-6833AB7C4B2D}"/>
                  </a:ext>
                </a:extLst>
              </p:cNvPr>
              <p:cNvSpPr txBox="1"/>
              <p:nvPr/>
            </p:nvSpPr>
            <p:spPr>
              <a:xfrm>
                <a:off x="0" y="1079453"/>
                <a:ext cx="6749285" cy="1016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 smtClean="0">
                          <a:latin typeface="Cambria Math" panose="02040503050406030204" pitchFamily="18" charset="0"/>
                        </a:rPr>
                        <m:t>𝑆𝑜𝑓𝑡𝑚𝑎𝑥</m:t>
                      </m:r>
                      <m:d>
                        <m:d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200" b="1" i="1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  <m:sSup>
                                <m:sSupPr>
                                  <m:ctrlPr>
                                    <a:rPr lang="en-US" altLang="zh-CN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CN" sz="2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200" b="1" i="1">
                                          <a:latin typeface="Cambria Math" panose="02040503050406030204" pitchFamily="18" charset="0"/>
                                        </a:rPr>
                                        <m:t>𝑲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CN" sz="2200" b="1" i="1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  <m:t>𝑇𝑎𝑦𝑙𝑜𝑟</m:t>
                                  </m:r>
                                </m:e>
                                <m:sub>
                                  <m: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  <m:t>𝑠𝑜𝑓𝑡𝑚𝑎𝑥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200" b="1" i="1">
                                          <a:latin typeface="Cambria Math" panose="02040503050406030204" pitchFamily="18" charset="0"/>
                                        </a:rPr>
                                        <m:t>𝑸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sz="22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altLang="zh-CN" sz="22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sz="2200" b="1" i="1">
                                                  <a:latin typeface="Cambria Math" panose="02040503050406030204" pitchFamily="18" charset="0"/>
                                                </a:rPr>
                                                <m:t>𝑲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en-US" altLang="zh-CN" sz="2200" b="1" i="1">
                                              <a:latin typeface="Cambria Math" panose="02040503050406030204" pitchFamily="18" charset="0"/>
                                            </a:rPr>
                                            <m:t>𝑻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CN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zh-CN" sz="22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</m:oMath>
                  </m:oMathPara>
                </a14:m>
                <a:br>
                  <a:rPr lang="en-US" altLang="zh-CN" sz="2400" b="1" dirty="0"/>
                </a:br>
                <a:endParaRPr lang="zh-CN" altLang="en-US" sz="2400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C36262F1-515D-68B4-8F23-6833AB7C4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79453"/>
                <a:ext cx="6749285" cy="1016497"/>
              </a:xfrm>
              <a:prstGeom prst="rect">
                <a:avLst/>
              </a:prstGeom>
              <a:blipFill>
                <a:blip r:embed="rId3"/>
                <a:stretch>
                  <a:fillRect t="-189024" r="-7519" b="-26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左大括号 29">
            <a:extLst>
              <a:ext uri="{FF2B5EF4-FFF2-40B4-BE49-F238E27FC236}">
                <a16:creationId xmlns:a16="http://schemas.microsoft.com/office/drawing/2014/main" id="{369A9F4A-1EBB-32A0-FFAB-C5CBF9D37AC9}"/>
              </a:ext>
            </a:extLst>
          </p:cNvPr>
          <p:cNvSpPr/>
          <p:nvPr/>
        </p:nvSpPr>
        <p:spPr>
          <a:xfrm rot="16200000">
            <a:off x="4185412" y="884689"/>
            <a:ext cx="278295" cy="2818196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9C76DA0-11BC-5AFB-55F5-C40D25EF8BDE}"/>
              </a:ext>
            </a:extLst>
          </p:cNvPr>
          <p:cNvSpPr txBox="1"/>
          <p:nvPr/>
        </p:nvSpPr>
        <p:spPr>
          <a:xfrm>
            <a:off x="2979463" y="2457884"/>
            <a:ext cx="301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First-Order Approximation</a:t>
            </a:r>
            <a:endParaRPr lang="zh-CN" altLang="en-US" dirty="0"/>
          </a:p>
        </p:txBody>
      </p:sp>
      <p:sp>
        <p:nvSpPr>
          <p:cNvPr id="33" name="文本框 19">
            <a:extLst>
              <a:ext uri="{FF2B5EF4-FFF2-40B4-BE49-F238E27FC236}">
                <a16:creationId xmlns:a16="http://schemas.microsoft.com/office/drawing/2014/main" id="{5A7F965F-C565-8A61-D49F-53905DBB3363}"/>
              </a:ext>
            </a:extLst>
          </p:cNvPr>
          <p:cNvSpPr txBox="1"/>
          <p:nvPr/>
        </p:nvSpPr>
        <p:spPr>
          <a:xfrm>
            <a:off x="2861029" y="2751139"/>
            <a:ext cx="301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(Weak Attention)</a:t>
            </a:r>
            <a:endParaRPr lang="zh-CN" altLang="en-US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2BC2A5-F524-73DC-81CF-12BD6CFBDE48}"/>
              </a:ext>
            </a:extLst>
          </p:cNvPr>
          <p:cNvGrpSpPr/>
          <p:nvPr/>
        </p:nvGrpSpPr>
        <p:grpSpPr>
          <a:xfrm>
            <a:off x="6093724" y="1110949"/>
            <a:ext cx="3413038" cy="2031450"/>
            <a:chOff x="6093724" y="1110949"/>
            <a:chExt cx="3413038" cy="2031450"/>
          </a:xfrm>
        </p:grpSpPr>
        <p:sp>
          <p:nvSpPr>
            <p:cNvPr id="31" name="左大括号 30">
              <a:extLst>
                <a:ext uri="{FF2B5EF4-FFF2-40B4-BE49-F238E27FC236}">
                  <a16:creationId xmlns:a16="http://schemas.microsoft.com/office/drawing/2014/main" id="{3F4CE254-32F8-5422-5024-B4C71AD73C13}"/>
                </a:ext>
              </a:extLst>
            </p:cNvPr>
            <p:cNvSpPr/>
            <p:nvPr/>
          </p:nvSpPr>
          <p:spPr>
            <a:xfrm rot="16200000">
              <a:off x="7734095" y="884688"/>
              <a:ext cx="278295" cy="2818196"/>
            </a:xfrm>
            <a:prstGeom prst="leftBrace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本框 16">
                  <a:extLst>
                    <a:ext uri="{FF2B5EF4-FFF2-40B4-BE49-F238E27FC236}">
                      <a16:creationId xmlns:a16="http://schemas.microsoft.com/office/drawing/2014/main" id="{810604C9-44D9-CEE4-61D8-4FBDA966E144}"/>
                    </a:ext>
                  </a:extLst>
                </p:cNvPr>
                <p:cNvSpPr txBox="1"/>
                <p:nvPr/>
              </p:nvSpPr>
              <p:spPr>
                <a:xfrm>
                  <a:off x="6093724" y="1110949"/>
                  <a:ext cx="3413038" cy="10177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𝑇𝑎𝑦𝑙𝑜𝑟</m:t>
                                    </m:r>
                                  </m:e>
                                  <m:sub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𝑠𝑜𝑓𝑡𝑚𝑎𝑥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CN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200" b="1" i="1">
                                            <a:latin typeface="Cambria Math" panose="02040503050406030204" pitchFamily="18" charset="0"/>
                                          </a:rPr>
                                          <m:t>𝑸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CN" sz="22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altLang="zh-CN" sz="22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CN" sz="2200" b="1" i="1">
                                                    <a:latin typeface="Cambria Math" panose="02040503050406030204" pitchFamily="18" charset="0"/>
                                                  </a:rPr>
                                                  <m:t>𝑲</m:t>
                                                </m:r>
                                              </m:e>
                                            </m:acc>
                                          </m:e>
                                          <m:sup>
                                            <m:r>
                                              <a:rPr lang="en-US" altLang="zh-CN" sz="2200" b="1" i="1">
                                                <a:latin typeface="Cambria Math" panose="02040503050406030204" pitchFamily="18" charset="0"/>
                                              </a:rPr>
                                              <m:t>𝑻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altLang="zh-CN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altLang="zh-CN" sz="2200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br>
                    <a:rPr lang="en-US" altLang="zh-CN" sz="2200" b="1" dirty="0"/>
                  </a:br>
                  <a:endParaRPr lang="zh-CN" altLang="en-US" sz="2200" dirty="0"/>
                </a:p>
              </p:txBody>
            </p:sp>
          </mc:Choice>
          <mc:Fallback xmlns="">
            <p:sp>
              <p:nvSpPr>
                <p:cNvPr id="34" name="文本框 16">
                  <a:extLst>
                    <a:ext uri="{FF2B5EF4-FFF2-40B4-BE49-F238E27FC236}">
                      <a16:creationId xmlns:a16="http://schemas.microsoft.com/office/drawing/2014/main" id="{810604C9-44D9-CEE4-61D8-4FBDA966E1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3724" y="1110949"/>
                  <a:ext cx="3413038" cy="1017715"/>
                </a:xfrm>
                <a:prstGeom prst="rect">
                  <a:avLst/>
                </a:prstGeom>
                <a:blipFill>
                  <a:blip r:embed="rId4"/>
                  <a:stretch>
                    <a:fillRect t="-192593" r="-35688" b="-2716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文本框 20">
              <a:extLst>
                <a:ext uri="{FF2B5EF4-FFF2-40B4-BE49-F238E27FC236}">
                  <a16:creationId xmlns:a16="http://schemas.microsoft.com/office/drawing/2014/main" id="{31CC2130-3E92-AC3E-8606-7C9047E7E333}"/>
                </a:ext>
              </a:extLst>
            </p:cNvPr>
            <p:cNvSpPr txBox="1"/>
            <p:nvPr/>
          </p:nvSpPr>
          <p:spPr>
            <a:xfrm>
              <a:off x="6413320" y="2457883"/>
              <a:ext cx="3014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Higher-Order Terms</a:t>
              </a:r>
              <a:endParaRPr lang="zh-CN" altLang="en-US" dirty="0"/>
            </a:p>
          </p:txBody>
        </p:sp>
        <p:sp>
          <p:nvSpPr>
            <p:cNvPr id="36" name="文本框 19">
              <a:extLst>
                <a:ext uri="{FF2B5EF4-FFF2-40B4-BE49-F238E27FC236}">
                  <a16:creationId xmlns:a16="http://schemas.microsoft.com/office/drawing/2014/main" id="{59E2DDA5-647E-17EE-21F4-E1E010E18691}"/>
                </a:ext>
              </a:extLst>
            </p:cNvPr>
            <p:cNvSpPr txBox="1"/>
            <p:nvPr/>
          </p:nvSpPr>
          <p:spPr>
            <a:xfrm>
              <a:off x="6491893" y="2742289"/>
              <a:ext cx="3014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(Strong Attention)</a:t>
              </a:r>
              <a:endParaRPr lang="zh-CN" alt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>
                <a:extLst>
                  <a:ext uri="{FF2B5EF4-FFF2-40B4-BE49-F238E27FC236}">
                    <a16:creationId xmlns:a16="http://schemas.microsoft.com/office/drawing/2014/main" id="{F707A3E5-6A15-A1DC-469C-482F3B5DB0A4}"/>
                  </a:ext>
                </a:extLst>
              </p:cNvPr>
              <p:cNvSpPr/>
              <p:nvPr/>
            </p:nvSpPr>
            <p:spPr>
              <a:xfrm>
                <a:off x="319367" y="5225833"/>
                <a:ext cx="9419665" cy="1831271"/>
              </a:xfrm>
              <a:prstGeom prst="rect">
                <a:avLst/>
              </a:prstGeom>
              <a:solidFill>
                <a:srgbClr val="F2DCDB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Issue 1: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Direct </a:t>
                </a:r>
                <a:r>
                  <a:rPr kumimoji="0" 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first-order approximation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causes severe accuracy drop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Baseline </a:t>
                </a: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76.6% </a:t>
                </a:r>
                <a14:m>
                  <m:oMath xmlns:m="http://schemas.openxmlformats.org/officeDocument/2006/math">
                    <m:r>
                      <a:rPr kumimoji="0" lang="en-US" altLang="zh-CN" sz="2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23.2% drop </a:t>
                </a: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on</a:t>
                </a: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average for 7 </a:t>
                </a:r>
                <a:r>
                  <a:rPr kumimoji="0" lang="en-US" altLang="zh-CN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ViT</a:t>
                </a: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models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endParaRPr lang="en-US" altLang="zh-CN" sz="2400" kern="0" dirty="0">
                  <a:solidFill>
                    <a:srgbClr val="FF0000"/>
                  </a:solidFill>
                </a:endParaRP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endPara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" name="Rectangle 2">
                <a:extLst>
                  <a:ext uri="{FF2B5EF4-FFF2-40B4-BE49-F238E27FC236}">
                    <a16:creationId xmlns:a16="http://schemas.microsoft.com/office/drawing/2014/main" id="{F707A3E5-6A15-A1DC-469C-482F3B5DB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67" y="5225833"/>
                <a:ext cx="9419665" cy="1831271"/>
              </a:xfrm>
              <a:prstGeom prst="rect">
                <a:avLst/>
              </a:prstGeom>
              <a:blipFill>
                <a:blip r:embed="rId5"/>
                <a:stretch>
                  <a:fillRect l="-1075" t="-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812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D79F2A-4157-461C-8ECB-ECE4FF96CE66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line">
            <a:avLst/>
          </a:prstGeom>
          <a:ln w="571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C6083D1-69D0-4FE6-BC82-C9416070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4400" b="1" dirty="0">
                <a:latin typeface="+mn-lt"/>
              </a:rPr>
              <a:t>Proposed Taylor Attention</a:t>
            </a:r>
            <a:r>
              <a:rPr lang="en-US" altLang="zh-CN" dirty="0">
                <a:latin typeface="+mn-lt"/>
              </a:rPr>
              <a:t>:</a:t>
            </a:r>
            <a:r>
              <a:rPr lang="zh-CN" altLang="en-US" dirty="0">
                <a:latin typeface="+mn-lt"/>
              </a:rPr>
              <a:t> </a:t>
            </a:r>
            <a:r>
              <a:rPr lang="en-US" altLang="zh-CN" sz="4400" b="1" dirty="0">
                <a:latin typeface="+mn-lt"/>
              </a:rPr>
              <a:t>Issues</a:t>
            </a:r>
          </a:p>
        </p:txBody>
      </p:sp>
      <p:sp>
        <p:nvSpPr>
          <p:cNvPr id="25" name="文本框 19">
            <a:extLst>
              <a:ext uri="{FF2B5EF4-FFF2-40B4-BE49-F238E27FC236}">
                <a16:creationId xmlns:a16="http://schemas.microsoft.com/office/drawing/2014/main" id="{C70E57D4-88B3-4B6F-38ED-4D802F32A6EE}"/>
              </a:ext>
            </a:extLst>
          </p:cNvPr>
          <p:cNvSpPr txBox="1"/>
          <p:nvPr/>
        </p:nvSpPr>
        <p:spPr>
          <a:xfrm>
            <a:off x="2915461" y="3227142"/>
            <a:ext cx="3014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latin typeface="+mj-lt"/>
              </a:rPr>
              <a:t>Linear Taylor Attention (low-rank)</a:t>
            </a:r>
            <a:endParaRPr lang="zh-CN" altLang="en-US" sz="2200" dirty="0">
              <a:latin typeface="+mj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AC022E94-5B15-F288-1BA8-E53A3B8BB240}"/>
              </a:ext>
            </a:extLst>
          </p:cNvPr>
          <p:cNvGrpSpPr/>
          <p:nvPr/>
        </p:nvGrpSpPr>
        <p:grpSpPr>
          <a:xfrm>
            <a:off x="0" y="1079453"/>
            <a:ext cx="9506762" cy="2071796"/>
            <a:chOff x="-143483" y="1079454"/>
            <a:chExt cx="9506762" cy="20717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C36262F1-515D-68B4-8F23-6833AB7C4B2D}"/>
                    </a:ext>
                  </a:extLst>
                </p:cNvPr>
                <p:cNvSpPr txBox="1"/>
                <p:nvPr/>
              </p:nvSpPr>
              <p:spPr>
                <a:xfrm>
                  <a:off x="-143483" y="1079454"/>
                  <a:ext cx="6749285" cy="10164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200" i="1" smtClean="0">
                            <a:latin typeface="Cambria Math" panose="02040503050406030204" pitchFamily="18" charset="0"/>
                          </a:rPr>
                          <m:t>𝑆𝑜𝑓𝑡𝑚𝑎𝑥</m:t>
                        </m:r>
                        <m:d>
                          <m:d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200" b="1" i="1"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  <m:sSup>
                                  <m:sSupPr>
                                    <m:ctrlPr>
                                      <a:rPr lang="en-US" altLang="zh-CN" sz="2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2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200" b="1" i="1">
                                            <a:latin typeface="Cambria Math" panose="02040503050406030204" pitchFamily="18" charset="0"/>
                                          </a:rPr>
                                          <m:t>𝑲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altLang="zh-CN" sz="2200" b="1" i="1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p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𝑇𝑎𝑦𝑙𝑜𝑟</m:t>
                                    </m:r>
                                  </m:e>
                                  <m:sub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𝑠𝑜𝑓𝑡𝑚𝑎𝑥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CN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200" b="1" i="1">
                                            <a:latin typeface="Cambria Math" panose="02040503050406030204" pitchFamily="18" charset="0"/>
                                          </a:rPr>
                                          <m:t>𝑸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CN" sz="22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altLang="zh-CN" sz="22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CN" sz="2200" b="1" i="1">
                                                    <a:latin typeface="Cambria Math" panose="02040503050406030204" pitchFamily="18" charset="0"/>
                                                  </a:rPr>
                                                  <m:t>𝑲</m:t>
                                                </m:r>
                                              </m:e>
                                            </m:acc>
                                          </m:e>
                                          <m:sup>
                                            <m:r>
                                              <a:rPr lang="en-US" altLang="zh-CN" sz="2200" b="1" i="1">
                                                <a:latin typeface="Cambria Math" panose="02040503050406030204" pitchFamily="18" charset="0"/>
                                              </a:rPr>
                                              <m:t>𝑻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altLang="zh-CN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altLang="zh-CN" sz="2200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</m:oMath>
                    </m:oMathPara>
                  </a14:m>
                  <a:br>
                    <a:rPr lang="en-US" altLang="zh-CN" sz="2400" b="1" dirty="0"/>
                  </a:br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C36262F1-515D-68B4-8F23-6833AB7C4B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43483" y="1079454"/>
                  <a:ext cx="6749285" cy="1016497"/>
                </a:xfrm>
                <a:prstGeom prst="rect">
                  <a:avLst/>
                </a:prstGeom>
                <a:blipFill>
                  <a:blip r:embed="rId3"/>
                  <a:stretch>
                    <a:fillRect t="-189024" r="-7519" b="-2670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左大括号 29">
              <a:extLst>
                <a:ext uri="{FF2B5EF4-FFF2-40B4-BE49-F238E27FC236}">
                  <a16:creationId xmlns:a16="http://schemas.microsoft.com/office/drawing/2014/main" id="{369A9F4A-1EBB-32A0-FFAB-C5CBF9D37AC9}"/>
                </a:ext>
              </a:extLst>
            </p:cNvPr>
            <p:cNvSpPr/>
            <p:nvPr/>
          </p:nvSpPr>
          <p:spPr>
            <a:xfrm rot="16200000">
              <a:off x="4041929" y="884690"/>
              <a:ext cx="278295" cy="2818196"/>
            </a:xfrm>
            <a:prstGeom prst="leftBrace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  <p:sp>
          <p:nvSpPr>
            <p:cNvPr id="31" name="左大括号 30">
              <a:extLst>
                <a:ext uri="{FF2B5EF4-FFF2-40B4-BE49-F238E27FC236}">
                  <a16:creationId xmlns:a16="http://schemas.microsoft.com/office/drawing/2014/main" id="{3F4CE254-32F8-5422-5024-B4C71AD73C13}"/>
                </a:ext>
              </a:extLst>
            </p:cNvPr>
            <p:cNvSpPr/>
            <p:nvPr/>
          </p:nvSpPr>
          <p:spPr>
            <a:xfrm rot="16200000">
              <a:off x="7590612" y="884689"/>
              <a:ext cx="278295" cy="2818196"/>
            </a:xfrm>
            <a:prstGeom prst="leftBrace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B9C76DA0-11BC-5AFB-55F5-C40D25EF8BDE}"/>
                </a:ext>
              </a:extLst>
            </p:cNvPr>
            <p:cNvSpPr txBox="1"/>
            <p:nvPr/>
          </p:nvSpPr>
          <p:spPr>
            <a:xfrm>
              <a:off x="2835980" y="2457885"/>
              <a:ext cx="3014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First-Order Approximation</a:t>
              </a:r>
              <a:endParaRPr lang="zh-CN" altLang="en-US" dirty="0"/>
            </a:p>
          </p:txBody>
        </p:sp>
        <p:sp>
          <p:nvSpPr>
            <p:cNvPr id="33" name="文本框 19">
              <a:extLst>
                <a:ext uri="{FF2B5EF4-FFF2-40B4-BE49-F238E27FC236}">
                  <a16:creationId xmlns:a16="http://schemas.microsoft.com/office/drawing/2014/main" id="{5A7F965F-C565-8A61-D49F-53905DBB3363}"/>
                </a:ext>
              </a:extLst>
            </p:cNvPr>
            <p:cNvSpPr txBox="1"/>
            <p:nvPr/>
          </p:nvSpPr>
          <p:spPr>
            <a:xfrm>
              <a:off x="2717546" y="2751140"/>
              <a:ext cx="3014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(Weak Attention)</a:t>
              </a:r>
              <a:endParaRPr lang="zh-CN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本框 16">
                  <a:extLst>
                    <a:ext uri="{FF2B5EF4-FFF2-40B4-BE49-F238E27FC236}">
                      <a16:creationId xmlns:a16="http://schemas.microsoft.com/office/drawing/2014/main" id="{810604C9-44D9-CEE4-61D8-4FBDA966E144}"/>
                    </a:ext>
                  </a:extLst>
                </p:cNvPr>
                <p:cNvSpPr txBox="1"/>
                <p:nvPr/>
              </p:nvSpPr>
              <p:spPr>
                <a:xfrm>
                  <a:off x="5950241" y="1110950"/>
                  <a:ext cx="3413038" cy="10177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𝑇𝑎𝑦𝑙𝑜𝑟</m:t>
                                    </m:r>
                                  </m:e>
                                  <m:sub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𝑠𝑜𝑓𝑡𝑚𝑎𝑥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CN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200" b="1" i="1">
                                            <a:latin typeface="Cambria Math" panose="02040503050406030204" pitchFamily="18" charset="0"/>
                                          </a:rPr>
                                          <m:t>𝑸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CN" sz="22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altLang="zh-CN" sz="22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CN" sz="2200" b="1" i="1">
                                                    <a:latin typeface="Cambria Math" panose="02040503050406030204" pitchFamily="18" charset="0"/>
                                                  </a:rPr>
                                                  <m:t>𝑲</m:t>
                                                </m:r>
                                              </m:e>
                                            </m:acc>
                                          </m:e>
                                          <m:sup>
                                            <m:r>
                                              <a:rPr lang="en-US" altLang="zh-CN" sz="2200" b="1" i="1">
                                                <a:latin typeface="Cambria Math" panose="02040503050406030204" pitchFamily="18" charset="0"/>
                                              </a:rPr>
                                              <m:t>𝑻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altLang="zh-CN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altLang="zh-CN" sz="2200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br>
                    <a:rPr lang="en-US" altLang="zh-CN" sz="2200" b="1" dirty="0"/>
                  </a:br>
                  <a:endParaRPr lang="zh-CN" altLang="en-US" sz="2200" dirty="0"/>
                </a:p>
              </p:txBody>
            </p:sp>
          </mc:Choice>
          <mc:Fallback xmlns="">
            <p:sp>
              <p:nvSpPr>
                <p:cNvPr id="34" name="文本框 16">
                  <a:extLst>
                    <a:ext uri="{FF2B5EF4-FFF2-40B4-BE49-F238E27FC236}">
                      <a16:creationId xmlns:a16="http://schemas.microsoft.com/office/drawing/2014/main" id="{810604C9-44D9-CEE4-61D8-4FBDA966E1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0241" y="1110950"/>
                  <a:ext cx="3413038" cy="1017715"/>
                </a:xfrm>
                <a:prstGeom prst="rect">
                  <a:avLst/>
                </a:prstGeom>
                <a:blipFill>
                  <a:blip r:embed="rId4"/>
                  <a:stretch>
                    <a:fillRect t="-192593" r="-35688" b="-2716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文本框 20">
              <a:extLst>
                <a:ext uri="{FF2B5EF4-FFF2-40B4-BE49-F238E27FC236}">
                  <a16:creationId xmlns:a16="http://schemas.microsoft.com/office/drawing/2014/main" id="{31CC2130-3E92-AC3E-8606-7C9047E7E333}"/>
                </a:ext>
              </a:extLst>
            </p:cNvPr>
            <p:cNvSpPr txBox="1"/>
            <p:nvPr/>
          </p:nvSpPr>
          <p:spPr>
            <a:xfrm>
              <a:off x="6269837" y="2457884"/>
              <a:ext cx="3014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Higher-Order Terms</a:t>
              </a:r>
              <a:endParaRPr lang="zh-CN" altLang="en-US" dirty="0"/>
            </a:p>
          </p:txBody>
        </p:sp>
        <p:sp>
          <p:nvSpPr>
            <p:cNvPr id="36" name="文本框 19">
              <a:extLst>
                <a:ext uri="{FF2B5EF4-FFF2-40B4-BE49-F238E27FC236}">
                  <a16:creationId xmlns:a16="http://schemas.microsoft.com/office/drawing/2014/main" id="{59E2DDA5-647E-17EE-21F4-E1E010E18691}"/>
                </a:ext>
              </a:extLst>
            </p:cNvPr>
            <p:cNvSpPr txBox="1"/>
            <p:nvPr/>
          </p:nvSpPr>
          <p:spPr>
            <a:xfrm>
              <a:off x="6348410" y="2742290"/>
              <a:ext cx="3014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(Strong Attention)</a:t>
              </a:r>
              <a:endParaRPr lang="zh-CN" alt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>
                <a:extLst>
                  <a:ext uri="{FF2B5EF4-FFF2-40B4-BE49-F238E27FC236}">
                    <a16:creationId xmlns:a16="http://schemas.microsoft.com/office/drawing/2014/main" id="{F707A3E5-6A15-A1DC-469C-482F3B5DB0A4}"/>
                  </a:ext>
                </a:extLst>
              </p:cNvPr>
              <p:cNvSpPr/>
              <p:nvPr/>
            </p:nvSpPr>
            <p:spPr>
              <a:xfrm>
                <a:off x="319367" y="5225833"/>
                <a:ext cx="9419665" cy="1862048"/>
              </a:xfrm>
              <a:prstGeom prst="rect">
                <a:avLst/>
              </a:prstGeom>
              <a:solidFill>
                <a:srgbClr val="F2DCDB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Issue 1: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Direct </a:t>
                </a:r>
                <a:r>
                  <a:rPr kumimoji="0" 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first-order approximation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causes severe accuracy drop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Baseline </a:t>
                </a: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76.6% </a:t>
                </a:r>
                <a14:m>
                  <m:oMath xmlns:m="http://schemas.openxmlformats.org/officeDocument/2006/math">
                    <m:r>
                      <a:rPr kumimoji="0" lang="en-US" altLang="zh-CN" sz="2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23.2% drop </a:t>
                </a: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on</a:t>
                </a: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average for 7 </a:t>
                </a:r>
                <a:r>
                  <a:rPr kumimoji="0" lang="en-US" altLang="zh-CN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ViT</a:t>
                </a: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models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Issue 2: </a:t>
                </a: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Computing </a:t>
                </a:r>
                <a:r>
                  <a:rPr kumimoji="0" lang="en-US" altLang="zh-CN" sz="24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higher-order terms </a:t>
                </a: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is non-trivial</a:t>
                </a:r>
                <a:r>
                  <a:rPr kumimoji="0" lang="en-US" altLang="zh-CN" sz="24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</a:p>
              <a:p>
                <a:pPr marL="457200" marR="0" lvl="0" indent="-45720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Ø"/>
                  <a:tabLst/>
                  <a:defRPr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Large computational overhead negates the benefits of linear attention</a:t>
                </a: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2">
                <a:extLst>
                  <a:ext uri="{FF2B5EF4-FFF2-40B4-BE49-F238E27FC236}">
                    <a16:creationId xmlns:a16="http://schemas.microsoft.com/office/drawing/2014/main" id="{F707A3E5-6A15-A1DC-469C-482F3B5DB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67" y="5225833"/>
                <a:ext cx="9419665" cy="1862048"/>
              </a:xfrm>
              <a:prstGeom prst="rect">
                <a:avLst/>
              </a:prstGeom>
              <a:blipFill>
                <a:blip r:embed="rId5"/>
                <a:stretch>
                  <a:fillRect l="-1075" t="-2703" r="-269" b="-6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3939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083D1-69D0-4FE6-BC82-C9416070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4000" b="1" dirty="0">
                <a:latin typeface="Calibri" panose="020F0502020204030204" pitchFamily="34" charset="0"/>
                <a:cs typeface="Calibri" panose="020F0502020204030204" pitchFamily="34" charset="0"/>
              </a:rPr>
              <a:t>Proposed </a:t>
            </a:r>
            <a:r>
              <a:rPr lang="en-US" altLang="zh-CN" sz="4000" dirty="0"/>
              <a:t>Algorithm: Insight</a:t>
            </a:r>
            <a:endParaRPr lang="en-US" sz="4000" dirty="0"/>
          </a:p>
        </p:txBody>
      </p:sp>
      <p:pic>
        <p:nvPicPr>
          <p:cNvPr id="30" name="图片 10">
            <a:extLst>
              <a:ext uri="{FF2B5EF4-FFF2-40B4-BE49-F238E27FC236}">
                <a16:creationId xmlns:a16="http://schemas.microsoft.com/office/drawing/2014/main" id="{DDB9D9AA-47B2-F0B3-5D66-8F3175736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877" y="3263694"/>
            <a:ext cx="3104559" cy="1435959"/>
          </a:xfrm>
          <a:prstGeom prst="rect">
            <a:avLst/>
          </a:prstGeom>
        </p:spPr>
      </p:pic>
      <p:pic>
        <p:nvPicPr>
          <p:cNvPr id="31" name="图片 19">
            <a:extLst>
              <a:ext uri="{FF2B5EF4-FFF2-40B4-BE49-F238E27FC236}">
                <a16:creationId xmlns:a16="http://schemas.microsoft.com/office/drawing/2014/main" id="{047B0EB1-CA16-C489-5C67-9E3D3EE1D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541" y="3751474"/>
            <a:ext cx="438172" cy="460398"/>
          </a:xfrm>
          <a:prstGeom prst="rect">
            <a:avLst/>
          </a:prstGeom>
        </p:spPr>
      </p:pic>
      <p:sp>
        <p:nvSpPr>
          <p:cNvPr id="32" name="文本框 20">
            <a:extLst>
              <a:ext uri="{FF2B5EF4-FFF2-40B4-BE49-F238E27FC236}">
                <a16:creationId xmlns:a16="http://schemas.microsoft.com/office/drawing/2014/main" id="{869C877B-24F3-D983-3A61-1D063C2D6CF9}"/>
              </a:ext>
            </a:extLst>
          </p:cNvPr>
          <p:cNvSpPr txBox="1"/>
          <p:nvPr/>
        </p:nvSpPr>
        <p:spPr>
          <a:xfrm>
            <a:off x="615415" y="3589049"/>
            <a:ext cx="15748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Training: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3" name="图片 9">
            <a:extLst>
              <a:ext uri="{FF2B5EF4-FFF2-40B4-BE49-F238E27FC236}">
                <a16:creationId xmlns:a16="http://schemas.microsoft.com/office/drawing/2014/main" id="{EFD384AE-1BD8-BB6A-B863-EB4A70422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7134" y="3308880"/>
            <a:ext cx="2005308" cy="1391094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EB855F-50C2-04DC-9F8E-CED458FB3305}"/>
              </a:ext>
            </a:extLst>
          </p:cNvPr>
          <p:cNvGrpSpPr/>
          <p:nvPr/>
        </p:nvGrpSpPr>
        <p:grpSpPr>
          <a:xfrm>
            <a:off x="0" y="1079453"/>
            <a:ext cx="9506762" cy="2071796"/>
            <a:chOff x="-143483" y="1079454"/>
            <a:chExt cx="9506762" cy="20717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5D930019-318B-0091-5D43-1B51878B24F1}"/>
                    </a:ext>
                  </a:extLst>
                </p:cNvPr>
                <p:cNvSpPr txBox="1"/>
                <p:nvPr/>
              </p:nvSpPr>
              <p:spPr>
                <a:xfrm>
                  <a:off x="-143483" y="1079454"/>
                  <a:ext cx="6749285" cy="10164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50941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𝑆𝑜𝑓𝑡𝑚𝑎𝑥</m:t>
                        </m:r>
                        <m:d>
                          <m:dPr>
                            <m:ctrlPr>
                              <a:rPr kumimoji="0" lang="en-US" altLang="zh-CN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zh-CN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zh-CN" sz="2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𝑸</m:t>
                                </m:r>
                                <m:sSup>
                                  <m:sSupPr>
                                    <m:ctrlPr>
                                      <a:rPr kumimoji="0" lang="en-US" altLang="zh-CN" sz="2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kumimoji="0" lang="en-US" altLang="zh-CN" sz="22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altLang="zh-CN" sz="22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𝑲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kumimoji="0" lang="en-US" altLang="zh-CN" sz="2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𝑻</m:t>
                                    </m:r>
                                  </m:sup>
                                </m:sSup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kumimoji="0" lang="en-US" altLang="zh-CN" sz="2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altLang="zh-CN" sz="2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𝑑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sSub>
                          <m:sSubPr>
                            <m:ctrlPr>
                              <a:rPr kumimoji="0" lang="en-US" altLang="zh-CN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kumimoji="0" lang="en-US" altLang="zh-CN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altLang="zh-CN" sz="2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2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𝑇𝑎𝑦𝑙𝑜𝑟</m:t>
                                    </m:r>
                                  </m:e>
                                  <m:sub>
                                    <m:r>
                                      <a:rPr kumimoji="0" lang="en-US" altLang="zh-CN" sz="2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𝑠𝑜𝑓𝑡𝑚𝑎𝑥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0" lang="en-US" altLang="zh-CN" sz="2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0" lang="en-US" altLang="zh-CN" sz="2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altLang="zh-CN" sz="22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𝑸</m:t>
                                        </m:r>
                                        <m:sSup>
                                          <m:sSupPr>
                                            <m:ctrlPr>
                                              <a:rPr kumimoji="0" lang="en-US" altLang="zh-CN" sz="22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kumimoji="0" lang="en-US" altLang="zh-CN" sz="2200" b="1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cs typeface="+mn-cs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kumimoji="0" lang="en-US" altLang="zh-CN" sz="2200" b="1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cs typeface="+mn-cs"/>
                                                  </a:rPr>
                                                  <m:t>𝑲</m:t>
                                                </m:r>
                                              </m:e>
                                            </m:acc>
                                          </m:e>
                                          <m:sup>
                                            <m:r>
                                              <a:rPr kumimoji="0" lang="en-US" altLang="zh-CN" sz="22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𝑻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kumimoji="0" lang="en-US" altLang="zh-CN" sz="22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kumimoji="0" lang="en-US" altLang="zh-CN" sz="22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kumimoji="0" lang="en-US" altLang="zh-CN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  <m:r>
                              <a:rPr kumimoji="0" lang="en-US" altLang="zh-CN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=1</m:t>
                            </m:r>
                          </m:sub>
                        </m:sSub>
                      </m:oMath>
                    </m:oMathPara>
                  </a14:m>
                  <a:br>
                    <a:rPr kumimoji="0" lang="en-US" altLang="zh-C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rPr>
                  </a:br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5D930019-318B-0091-5D43-1B51878B24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43483" y="1079454"/>
                  <a:ext cx="6749285" cy="101649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左大括号 15">
              <a:extLst>
                <a:ext uri="{FF2B5EF4-FFF2-40B4-BE49-F238E27FC236}">
                  <a16:creationId xmlns:a16="http://schemas.microsoft.com/office/drawing/2014/main" id="{D610187D-CAE1-1136-80CC-0D640B783FA3}"/>
                </a:ext>
              </a:extLst>
            </p:cNvPr>
            <p:cNvSpPr/>
            <p:nvPr/>
          </p:nvSpPr>
          <p:spPr>
            <a:xfrm rot="16200000">
              <a:off x="4041929" y="884690"/>
              <a:ext cx="278295" cy="2818196"/>
            </a:xfrm>
            <a:prstGeom prst="leftBrace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左大括号 16">
              <a:extLst>
                <a:ext uri="{FF2B5EF4-FFF2-40B4-BE49-F238E27FC236}">
                  <a16:creationId xmlns:a16="http://schemas.microsoft.com/office/drawing/2014/main" id="{02824AE8-7629-C1A6-10A2-2FDA903B23CD}"/>
                </a:ext>
              </a:extLst>
            </p:cNvPr>
            <p:cNvSpPr/>
            <p:nvPr/>
          </p:nvSpPr>
          <p:spPr>
            <a:xfrm rot="16200000">
              <a:off x="7590612" y="884689"/>
              <a:ext cx="278295" cy="2818196"/>
            </a:xfrm>
            <a:prstGeom prst="leftBrace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523A1408-0B9F-22A9-62EC-61D022A6371C}"/>
                </a:ext>
              </a:extLst>
            </p:cNvPr>
            <p:cNvSpPr txBox="1"/>
            <p:nvPr/>
          </p:nvSpPr>
          <p:spPr>
            <a:xfrm>
              <a:off x="2835980" y="2457885"/>
              <a:ext cx="3014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First-Order Approximation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文本框 19">
              <a:extLst>
                <a:ext uri="{FF2B5EF4-FFF2-40B4-BE49-F238E27FC236}">
                  <a16:creationId xmlns:a16="http://schemas.microsoft.com/office/drawing/2014/main" id="{0E2311B2-18CA-093A-A642-29C61746F6F0}"/>
                </a:ext>
              </a:extLst>
            </p:cNvPr>
            <p:cNvSpPr txBox="1"/>
            <p:nvPr/>
          </p:nvSpPr>
          <p:spPr>
            <a:xfrm>
              <a:off x="2717546" y="2751140"/>
              <a:ext cx="3014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(Weak Attention)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6">
                  <a:extLst>
                    <a:ext uri="{FF2B5EF4-FFF2-40B4-BE49-F238E27FC236}">
                      <a16:creationId xmlns:a16="http://schemas.microsoft.com/office/drawing/2014/main" id="{721F5D2A-D398-71B9-CF06-2DE49BF80F61}"/>
                    </a:ext>
                  </a:extLst>
                </p:cNvPr>
                <p:cNvSpPr txBox="1"/>
                <p:nvPr/>
              </p:nvSpPr>
              <p:spPr>
                <a:xfrm>
                  <a:off x="5950241" y="1110950"/>
                  <a:ext cx="3413038" cy="10177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50941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altLang="zh-CN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kumimoji="0" lang="en-US" altLang="zh-CN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altLang="zh-CN" sz="2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2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𝑇𝑎𝑦𝑙𝑜𝑟</m:t>
                                    </m:r>
                                  </m:e>
                                  <m:sub>
                                    <m:r>
                                      <a:rPr kumimoji="0" lang="en-US" altLang="zh-CN" sz="2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𝑠𝑜𝑓𝑡𝑚𝑎𝑥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0" lang="en-US" altLang="zh-CN" sz="2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0" lang="en-US" altLang="zh-CN" sz="2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altLang="zh-CN" sz="22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𝑸</m:t>
                                        </m:r>
                                        <m:sSup>
                                          <m:sSupPr>
                                            <m:ctrlPr>
                                              <a:rPr kumimoji="0" lang="en-US" altLang="zh-CN" sz="22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kumimoji="0" lang="en-US" altLang="zh-CN" sz="2200" b="1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cs typeface="+mn-cs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kumimoji="0" lang="en-US" altLang="zh-CN" sz="2200" b="1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cs typeface="+mn-cs"/>
                                                  </a:rPr>
                                                  <m:t>𝑲</m:t>
                                                </m:r>
                                              </m:e>
                                            </m:acc>
                                          </m:e>
                                          <m:sup>
                                            <m:r>
                                              <a:rPr kumimoji="0" lang="en-US" altLang="zh-CN" sz="22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𝑻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kumimoji="0" lang="en-US" altLang="zh-CN" sz="22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kumimoji="0" lang="en-US" altLang="zh-CN" sz="22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kumimoji="0" lang="en-US" altLang="zh-CN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  <m:r>
                              <a:rPr kumimoji="0" lang="en-US" altLang="zh-CN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&gt;</m:t>
                            </m:r>
                            <m:r>
                              <a:rPr kumimoji="0" lang="en-US" altLang="zh-CN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br>
                    <a:rPr kumimoji="0" lang="en-US" altLang="zh-CN" sz="2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rPr>
                  </a:br>
                  <a:endPara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0" name="文本框 16">
                  <a:extLst>
                    <a:ext uri="{FF2B5EF4-FFF2-40B4-BE49-F238E27FC236}">
                      <a16:creationId xmlns:a16="http://schemas.microsoft.com/office/drawing/2014/main" id="{721F5D2A-D398-71B9-CF06-2DE49BF80F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0241" y="1110950"/>
                  <a:ext cx="3413038" cy="1017715"/>
                </a:xfrm>
                <a:prstGeom prst="rect">
                  <a:avLst/>
                </a:prstGeom>
                <a:blipFill>
                  <a:blip r:embed="rId7"/>
                  <a:stretch>
                    <a:fillRect r="-30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0F7794E-8BA6-1506-CEC8-17CABA398FB1}"/>
                </a:ext>
              </a:extLst>
            </p:cNvPr>
            <p:cNvSpPr txBox="1"/>
            <p:nvPr/>
          </p:nvSpPr>
          <p:spPr>
            <a:xfrm>
              <a:off x="6269837" y="2457884"/>
              <a:ext cx="3014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Higher-Order Terms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文本框 19">
              <a:extLst>
                <a:ext uri="{FF2B5EF4-FFF2-40B4-BE49-F238E27FC236}">
                  <a16:creationId xmlns:a16="http://schemas.microsoft.com/office/drawing/2014/main" id="{A8EE6DE2-484A-0109-D6C7-CDCCCBCEE330}"/>
                </a:ext>
              </a:extLst>
            </p:cNvPr>
            <p:cNvSpPr txBox="1"/>
            <p:nvPr/>
          </p:nvSpPr>
          <p:spPr>
            <a:xfrm>
              <a:off x="6348410" y="2742290"/>
              <a:ext cx="3014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(Strong Attention)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8745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AF96533-B458-CD52-5E28-A0D903399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877" y="3263694"/>
            <a:ext cx="3104559" cy="143595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EB2AFB9-B145-01C1-DD0C-EA3C31B69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818" y="3355878"/>
            <a:ext cx="1943182" cy="132414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D467FB9-8DFA-562D-0973-EEE437B52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2541" y="3751474"/>
            <a:ext cx="438172" cy="460398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B5781AC2-CB73-D0CE-BD64-5BFCE0EDD53C}"/>
              </a:ext>
            </a:extLst>
          </p:cNvPr>
          <p:cNvSpPr txBox="1"/>
          <p:nvPr/>
        </p:nvSpPr>
        <p:spPr>
          <a:xfrm>
            <a:off x="615415" y="3589049"/>
            <a:ext cx="15748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Training: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B600852-50FB-97FD-BB57-D87EC74C3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4000" b="1" dirty="0">
                <a:latin typeface="Calibri" panose="020F0502020204030204" pitchFamily="34" charset="0"/>
                <a:cs typeface="Calibri" panose="020F0502020204030204" pitchFamily="34" charset="0"/>
              </a:rPr>
              <a:t>Proposed </a:t>
            </a:r>
            <a:r>
              <a:rPr lang="en-US" altLang="zh-CN" sz="4000" dirty="0"/>
              <a:t>Algorithm: Insight</a:t>
            </a:r>
            <a:endParaRPr lang="en-US" sz="4000" dirty="0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82EA75D-A0C0-5853-077B-511F6D43F96C}"/>
              </a:ext>
            </a:extLst>
          </p:cNvPr>
          <p:cNvGrpSpPr/>
          <p:nvPr/>
        </p:nvGrpSpPr>
        <p:grpSpPr>
          <a:xfrm>
            <a:off x="0" y="1079453"/>
            <a:ext cx="9506762" cy="2071796"/>
            <a:chOff x="-143483" y="1079454"/>
            <a:chExt cx="9506762" cy="20717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F26B6479-5452-5734-D2AF-EFCDC899AE60}"/>
                    </a:ext>
                  </a:extLst>
                </p:cNvPr>
                <p:cNvSpPr txBox="1"/>
                <p:nvPr/>
              </p:nvSpPr>
              <p:spPr>
                <a:xfrm>
                  <a:off x="-143483" y="1079454"/>
                  <a:ext cx="6749285" cy="10164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50941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𝑆𝑜𝑓𝑡𝑚𝑎𝑥</m:t>
                        </m:r>
                        <m:d>
                          <m:dPr>
                            <m:ctrlPr>
                              <a:rPr kumimoji="0" lang="en-US" altLang="zh-CN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zh-CN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zh-CN" sz="2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𝑸</m:t>
                                </m:r>
                                <m:sSup>
                                  <m:sSupPr>
                                    <m:ctrlPr>
                                      <a:rPr kumimoji="0" lang="en-US" altLang="zh-CN" sz="2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kumimoji="0" lang="en-US" altLang="zh-CN" sz="22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altLang="zh-CN" sz="22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𝑲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kumimoji="0" lang="en-US" altLang="zh-CN" sz="2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𝑻</m:t>
                                    </m:r>
                                  </m:sup>
                                </m:sSup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kumimoji="0" lang="en-US" altLang="zh-CN" sz="2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altLang="zh-CN" sz="2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𝑑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sSub>
                          <m:sSubPr>
                            <m:ctrlPr>
                              <a:rPr kumimoji="0" lang="en-US" altLang="zh-CN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kumimoji="0" lang="en-US" altLang="zh-CN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altLang="zh-CN" sz="2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2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𝑇𝑎𝑦𝑙𝑜𝑟</m:t>
                                    </m:r>
                                  </m:e>
                                  <m:sub>
                                    <m:r>
                                      <a:rPr kumimoji="0" lang="en-US" altLang="zh-CN" sz="2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𝑠𝑜𝑓𝑡𝑚𝑎𝑥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0" lang="en-US" altLang="zh-CN" sz="2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0" lang="en-US" altLang="zh-CN" sz="2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altLang="zh-CN" sz="22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𝑸</m:t>
                                        </m:r>
                                        <m:sSup>
                                          <m:sSupPr>
                                            <m:ctrlPr>
                                              <a:rPr kumimoji="0" lang="en-US" altLang="zh-CN" sz="22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kumimoji="0" lang="en-US" altLang="zh-CN" sz="2200" b="1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cs typeface="+mn-cs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kumimoji="0" lang="en-US" altLang="zh-CN" sz="2200" b="1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cs typeface="+mn-cs"/>
                                                  </a:rPr>
                                                  <m:t>𝑲</m:t>
                                                </m:r>
                                              </m:e>
                                            </m:acc>
                                          </m:e>
                                          <m:sup>
                                            <m:r>
                                              <a:rPr kumimoji="0" lang="en-US" altLang="zh-CN" sz="22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𝑻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kumimoji="0" lang="en-US" altLang="zh-CN" sz="22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kumimoji="0" lang="en-US" altLang="zh-CN" sz="22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kumimoji="0" lang="en-US" altLang="zh-CN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  <m:r>
                              <a:rPr kumimoji="0" lang="en-US" altLang="zh-CN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=1</m:t>
                            </m:r>
                          </m:sub>
                        </m:sSub>
                      </m:oMath>
                    </m:oMathPara>
                  </a14:m>
                  <a:br>
                    <a:rPr kumimoji="0" lang="en-US" altLang="zh-C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rPr>
                  </a:br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F26B6479-5452-5734-D2AF-EFCDC899AE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43483" y="1079454"/>
                  <a:ext cx="6749285" cy="101649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左大括号 21">
              <a:extLst>
                <a:ext uri="{FF2B5EF4-FFF2-40B4-BE49-F238E27FC236}">
                  <a16:creationId xmlns:a16="http://schemas.microsoft.com/office/drawing/2014/main" id="{23E5E7E7-AE31-2E7A-5883-8AA4F0EF99C6}"/>
                </a:ext>
              </a:extLst>
            </p:cNvPr>
            <p:cNvSpPr/>
            <p:nvPr/>
          </p:nvSpPr>
          <p:spPr>
            <a:xfrm rot="16200000">
              <a:off x="4041929" y="884690"/>
              <a:ext cx="278295" cy="2818196"/>
            </a:xfrm>
            <a:prstGeom prst="leftBrace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左大括号 22">
              <a:extLst>
                <a:ext uri="{FF2B5EF4-FFF2-40B4-BE49-F238E27FC236}">
                  <a16:creationId xmlns:a16="http://schemas.microsoft.com/office/drawing/2014/main" id="{DD23A3DB-1F7C-CE87-10F4-9743FF26F25E}"/>
                </a:ext>
              </a:extLst>
            </p:cNvPr>
            <p:cNvSpPr/>
            <p:nvPr/>
          </p:nvSpPr>
          <p:spPr>
            <a:xfrm rot="16200000">
              <a:off x="7590612" y="884689"/>
              <a:ext cx="278295" cy="2818196"/>
            </a:xfrm>
            <a:prstGeom prst="leftBrace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9DE84F12-34E3-AE72-8621-486AF94AEBB8}"/>
                </a:ext>
              </a:extLst>
            </p:cNvPr>
            <p:cNvSpPr txBox="1"/>
            <p:nvPr/>
          </p:nvSpPr>
          <p:spPr>
            <a:xfrm>
              <a:off x="2835980" y="2457885"/>
              <a:ext cx="3014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First-Order Approximation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文本框 19">
              <a:extLst>
                <a:ext uri="{FF2B5EF4-FFF2-40B4-BE49-F238E27FC236}">
                  <a16:creationId xmlns:a16="http://schemas.microsoft.com/office/drawing/2014/main" id="{296A6952-DBB2-EDF1-B805-CF08AF6B226D}"/>
                </a:ext>
              </a:extLst>
            </p:cNvPr>
            <p:cNvSpPr txBox="1"/>
            <p:nvPr/>
          </p:nvSpPr>
          <p:spPr>
            <a:xfrm>
              <a:off x="2717546" y="2751140"/>
              <a:ext cx="3014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(Weak Attention)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16">
                  <a:extLst>
                    <a:ext uri="{FF2B5EF4-FFF2-40B4-BE49-F238E27FC236}">
                      <a16:creationId xmlns:a16="http://schemas.microsoft.com/office/drawing/2014/main" id="{BE530466-631D-D5F6-90EA-50233A1D4CD0}"/>
                    </a:ext>
                  </a:extLst>
                </p:cNvPr>
                <p:cNvSpPr txBox="1"/>
                <p:nvPr/>
              </p:nvSpPr>
              <p:spPr>
                <a:xfrm>
                  <a:off x="5950241" y="1110950"/>
                  <a:ext cx="3413038" cy="10177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50941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altLang="zh-CN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kumimoji="0" lang="en-US" altLang="zh-CN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altLang="zh-CN" sz="2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2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𝑇𝑎𝑦𝑙𝑜𝑟</m:t>
                                    </m:r>
                                  </m:e>
                                  <m:sub>
                                    <m:r>
                                      <a:rPr kumimoji="0" lang="en-US" altLang="zh-CN" sz="2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𝑠𝑜𝑓𝑡𝑚𝑎𝑥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0" lang="en-US" altLang="zh-CN" sz="2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0" lang="en-US" altLang="zh-CN" sz="2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altLang="zh-CN" sz="22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𝑸</m:t>
                                        </m:r>
                                        <m:sSup>
                                          <m:sSupPr>
                                            <m:ctrlPr>
                                              <a:rPr kumimoji="0" lang="en-US" altLang="zh-CN" sz="22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kumimoji="0" lang="en-US" altLang="zh-CN" sz="2200" b="1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cs typeface="+mn-cs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kumimoji="0" lang="en-US" altLang="zh-CN" sz="2200" b="1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cs typeface="+mn-cs"/>
                                                  </a:rPr>
                                                  <m:t>𝑲</m:t>
                                                </m:r>
                                              </m:e>
                                            </m:acc>
                                          </m:e>
                                          <m:sup>
                                            <m:r>
                                              <a:rPr kumimoji="0" lang="en-US" altLang="zh-CN" sz="22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𝑻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kumimoji="0" lang="en-US" altLang="zh-CN" sz="22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kumimoji="0" lang="en-US" altLang="zh-CN" sz="22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kumimoji="0" lang="en-US" altLang="zh-CN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  <m:r>
                              <a:rPr kumimoji="0" lang="en-US" altLang="zh-CN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&gt;</m:t>
                            </m:r>
                            <m:r>
                              <a:rPr kumimoji="0" lang="en-US" altLang="zh-CN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br>
                    <a:rPr kumimoji="0" lang="en-US" altLang="zh-CN" sz="2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rPr>
                  </a:br>
                  <a:endPara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7" name="文本框 16">
                  <a:extLst>
                    <a:ext uri="{FF2B5EF4-FFF2-40B4-BE49-F238E27FC236}">
                      <a16:creationId xmlns:a16="http://schemas.microsoft.com/office/drawing/2014/main" id="{BE530466-631D-D5F6-90EA-50233A1D4C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0241" y="1110950"/>
                  <a:ext cx="3413038" cy="1017715"/>
                </a:xfrm>
                <a:prstGeom prst="rect">
                  <a:avLst/>
                </a:prstGeom>
                <a:blipFill>
                  <a:blip r:embed="rId7"/>
                  <a:stretch>
                    <a:fillRect r="-30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文本框 20">
              <a:extLst>
                <a:ext uri="{FF2B5EF4-FFF2-40B4-BE49-F238E27FC236}">
                  <a16:creationId xmlns:a16="http://schemas.microsoft.com/office/drawing/2014/main" id="{BEEAB7AF-57FA-8C9F-21B7-0DB56080C1BB}"/>
                </a:ext>
              </a:extLst>
            </p:cNvPr>
            <p:cNvSpPr txBox="1"/>
            <p:nvPr/>
          </p:nvSpPr>
          <p:spPr>
            <a:xfrm>
              <a:off x="6269837" y="2457884"/>
              <a:ext cx="3014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Higher-Order Terms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文本框 19">
              <a:extLst>
                <a:ext uri="{FF2B5EF4-FFF2-40B4-BE49-F238E27FC236}">
                  <a16:creationId xmlns:a16="http://schemas.microsoft.com/office/drawing/2014/main" id="{8C82BB23-A871-702C-2A3E-F9BFAD13FE1E}"/>
                </a:ext>
              </a:extLst>
            </p:cNvPr>
            <p:cNvSpPr txBox="1"/>
            <p:nvPr/>
          </p:nvSpPr>
          <p:spPr>
            <a:xfrm>
              <a:off x="6348410" y="2742290"/>
              <a:ext cx="3014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(Strong Attention)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1" name="Rectangle 15">
            <a:extLst>
              <a:ext uri="{FF2B5EF4-FFF2-40B4-BE49-F238E27FC236}">
                <a16:creationId xmlns:a16="http://schemas.microsoft.com/office/drawing/2014/main" id="{057DD0F6-1B1D-B155-AF25-6A150D34BE13}"/>
              </a:ext>
            </a:extLst>
          </p:cNvPr>
          <p:cNvSpPr/>
          <p:nvPr/>
        </p:nvSpPr>
        <p:spPr>
          <a:xfrm>
            <a:off x="615415" y="4949329"/>
            <a:ext cx="8891347" cy="52322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50941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Insight: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2DB51B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Sparse Attention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to approximate 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higher-order terms</a:t>
            </a:r>
          </a:p>
        </p:txBody>
      </p:sp>
    </p:spTree>
    <p:extLst>
      <p:ext uri="{BB962C8B-B14F-4D97-AF65-F5344CB8AC3E}">
        <p14:creationId xmlns:p14="http://schemas.microsoft.com/office/powerpoint/2010/main" val="406981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D79F2A-4157-461C-8ECB-ECE4FF96CE66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line">
            <a:avLst/>
          </a:prstGeom>
          <a:ln w="571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6AF96533-B458-CD52-5E28-A0D903399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877" y="3263694"/>
            <a:ext cx="3104559" cy="143595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EB2AFB9-B145-01C1-DD0C-EA3C31B69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818" y="3355878"/>
            <a:ext cx="1943182" cy="132414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D467FB9-8DFA-562D-0973-EEE437B52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2541" y="3751474"/>
            <a:ext cx="438172" cy="460398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B5781AC2-CB73-D0CE-BD64-5BFCE0EDD53C}"/>
              </a:ext>
            </a:extLst>
          </p:cNvPr>
          <p:cNvSpPr txBox="1"/>
          <p:nvPr/>
        </p:nvSpPr>
        <p:spPr>
          <a:xfrm>
            <a:off x="615415" y="3589049"/>
            <a:ext cx="15748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Training: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B600852-50FB-97FD-BB57-D87EC74C3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4000" b="1" dirty="0">
                <a:latin typeface="Calibri" panose="020F0502020204030204" pitchFamily="34" charset="0"/>
                <a:cs typeface="Calibri" panose="020F0502020204030204" pitchFamily="34" charset="0"/>
              </a:rPr>
              <a:t>Proposed </a:t>
            </a:r>
            <a:r>
              <a:rPr lang="en-US" altLang="zh-CN" sz="4000" dirty="0"/>
              <a:t>Algorithm: Insight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5261A1-8F0F-6F65-0CBD-7F20916DB28C}"/>
              </a:ext>
            </a:extLst>
          </p:cNvPr>
          <p:cNvSpPr txBox="1"/>
          <p:nvPr/>
        </p:nvSpPr>
        <p:spPr>
          <a:xfrm>
            <a:off x="615415" y="6332774"/>
            <a:ext cx="7044342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36537" marR="0" lvl="0" indent="0" algn="ctr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Sparse Attention Benefit</a:t>
            </a:r>
          </a:p>
          <a:p>
            <a:pPr marL="579437" marR="0" lvl="0" indent="-342900" algn="l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DB51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Helps boost accuracy of low-rank linear attention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3AD592-1BFD-CD00-F2C7-6F4D50179692}"/>
              </a:ext>
            </a:extLst>
          </p:cNvPr>
          <p:cNvGrpSpPr/>
          <p:nvPr/>
        </p:nvGrpSpPr>
        <p:grpSpPr>
          <a:xfrm>
            <a:off x="7797826" y="5741860"/>
            <a:ext cx="1954680" cy="1923858"/>
            <a:chOff x="7412296" y="5617226"/>
            <a:chExt cx="1763507" cy="17128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961D20D-C5BC-96B7-3358-9D928F026A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553"/>
            <a:stretch/>
          </p:blipFill>
          <p:spPr>
            <a:xfrm>
              <a:off x="7412296" y="5617226"/>
              <a:ext cx="1599357" cy="16655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050AB93-4B35-3549-4CC9-49EF2DCB2FFD}"/>
                </a:ext>
              </a:extLst>
            </p:cNvPr>
            <p:cNvSpPr/>
            <p:nvPr/>
          </p:nvSpPr>
          <p:spPr>
            <a:xfrm>
              <a:off x="8769246" y="5617226"/>
              <a:ext cx="366201" cy="3925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95E600-509F-623E-50AE-B044F6AA0783}"/>
                </a:ext>
              </a:extLst>
            </p:cNvPr>
            <p:cNvSpPr/>
            <p:nvPr/>
          </p:nvSpPr>
          <p:spPr>
            <a:xfrm>
              <a:off x="8809602" y="7136947"/>
              <a:ext cx="366201" cy="1930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" name="Straight Connector 8">
            <a:extLst>
              <a:ext uri="{FF2B5EF4-FFF2-40B4-BE49-F238E27FC236}">
                <a16:creationId xmlns:a16="http://schemas.microsoft.com/office/drawing/2014/main" id="{B8324824-D42B-52BA-EC9C-FC212701A869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line">
            <a:avLst/>
          </a:prstGeom>
          <a:ln w="571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id="{EF672524-45FA-0313-BE23-03D62DF16489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line">
            <a:avLst/>
          </a:prstGeom>
          <a:ln w="571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13F5F4B-6D14-BEE8-F7D9-878323ADBC5C}"/>
              </a:ext>
            </a:extLst>
          </p:cNvPr>
          <p:cNvGrpSpPr/>
          <p:nvPr/>
        </p:nvGrpSpPr>
        <p:grpSpPr>
          <a:xfrm>
            <a:off x="0" y="1079453"/>
            <a:ext cx="9506762" cy="2071796"/>
            <a:chOff x="-143483" y="1079454"/>
            <a:chExt cx="9506762" cy="20717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145FDE64-2558-260C-763A-CC3553DD8117}"/>
                    </a:ext>
                  </a:extLst>
                </p:cNvPr>
                <p:cNvSpPr txBox="1"/>
                <p:nvPr/>
              </p:nvSpPr>
              <p:spPr>
                <a:xfrm>
                  <a:off x="-143483" y="1079454"/>
                  <a:ext cx="6749285" cy="10164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50941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𝑆𝑜𝑓𝑡𝑚𝑎𝑥</m:t>
                        </m:r>
                        <m:d>
                          <m:dPr>
                            <m:ctrlPr>
                              <a:rPr kumimoji="0" lang="en-US" altLang="zh-CN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zh-CN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zh-CN" sz="2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𝑸</m:t>
                                </m:r>
                                <m:sSup>
                                  <m:sSupPr>
                                    <m:ctrlPr>
                                      <a:rPr kumimoji="0" lang="en-US" altLang="zh-CN" sz="2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kumimoji="0" lang="en-US" altLang="zh-CN" sz="22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altLang="zh-CN" sz="22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𝑲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kumimoji="0" lang="en-US" altLang="zh-CN" sz="2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𝑻</m:t>
                                    </m:r>
                                  </m:sup>
                                </m:sSup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kumimoji="0" lang="en-US" altLang="zh-CN" sz="2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altLang="zh-CN" sz="2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𝑑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sSub>
                          <m:sSubPr>
                            <m:ctrlPr>
                              <a:rPr kumimoji="0" lang="en-US" altLang="zh-CN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kumimoji="0" lang="en-US" altLang="zh-CN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altLang="zh-CN" sz="2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2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𝑇𝑎𝑦𝑙𝑜𝑟</m:t>
                                    </m:r>
                                  </m:e>
                                  <m:sub>
                                    <m:r>
                                      <a:rPr kumimoji="0" lang="en-US" altLang="zh-CN" sz="2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𝑠𝑜𝑓𝑡𝑚𝑎𝑥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0" lang="en-US" altLang="zh-CN" sz="2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0" lang="en-US" altLang="zh-CN" sz="2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altLang="zh-CN" sz="22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𝑸</m:t>
                                        </m:r>
                                        <m:sSup>
                                          <m:sSupPr>
                                            <m:ctrlPr>
                                              <a:rPr kumimoji="0" lang="en-US" altLang="zh-CN" sz="22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kumimoji="0" lang="en-US" altLang="zh-CN" sz="2200" b="1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cs typeface="+mn-cs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kumimoji="0" lang="en-US" altLang="zh-CN" sz="2200" b="1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cs typeface="+mn-cs"/>
                                                  </a:rPr>
                                                  <m:t>𝑲</m:t>
                                                </m:r>
                                              </m:e>
                                            </m:acc>
                                          </m:e>
                                          <m:sup>
                                            <m:r>
                                              <a:rPr kumimoji="0" lang="en-US" altLang="zh-CN" sz="22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𝑻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kumimoji="0" lang="en-US" altLang="zh-CN" sz="22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kumimoji="0" lang="en-US" altLang="zh-CN" sz="22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kumimoji="0" lang="en-US" altLang="zh-CN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  <m:r>
                              <a:rPr kumimoji="0" lang="en-US" altLang="zh-CN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=1</m:t>
                            </m:r>
                          </m:sub>
                        </m:sSub>
                      </m:oMath>
                    </m:oMathPara>
                  </a14:m>
                  <a:br>
                    <a:rPr kumimoji="0" lang="en-US" altLang="zh-C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rPr>
                  </a:br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145FDE64-2558-260C-763A-CC3553DD81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43483" y="1079454"/>
                  <a:ext cx="6749285" cy="101649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左大括号 22">
              <a:extLst>
                <a:ext uri="{FF2B5EF4-FFF2-40B4-BE49-F238E27FC236}">
                  <a16:creationId xmlns:a16="http://schemas.microsoft.com/office/drawing/2014/main" id="{114D50D2-8BD3-986C-E57D-378ACA0F5BAF}"/>
                </a:ext>
              </a:extLst>
            </p:cNvPr>
            <p:cNvSpPr/>
            <p:nvPr/>
          </p:nvSpPr>
          <p:spPr>
            <a:xfrm rot="16200000">
              <a:off x="4041929" y="884690"/>
              <a:ext cx="278295" cy="2818196"/>
            </a:xfrm>
            <a:prstGeom prst="leftBrace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左大括号 23">
              <a:extLst>
                <a:ext uri="{FF2B5EF4-FFF2-40B4-BE49-F238E27FC236}">
                  <a16:creationId xmlns:a16="http://schemas.microsoft.com/office/drawing/2014/main" id="{AF8DCDEE-3174-8596-C6D2-475CBB7E2768}"/>
                </a:ext>
              </a:extLst>
            </p:cNvPr>
            <p:cNvSpPr/>
            <p:nvPr/>
          </p:nvSpPr>
          <p:spPr>
            <a:xfrm rot="16200000">
              <a:off x="7590612" y="884689"/>
              <a:ext cx="278295" cy="2818196"/>
            </a:xfrm>
            <a:prstGeom prst="leftBrace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FB098BE-8154-2F4A-E923-DEAB738D6C3E}"/>
                </a:ext>
              </a:extLst>
            </p:cNvPr>
            <p:cNvSpPr txBox="1"/>
            <p:nvPr/>
          </p:nvSpPr>
          <p:spPr>
            <a:xfrm>
              <a:off x="2835980" y="2457885"/>
              <a:ext cx="3014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First-Order Approximation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文本框 19">
              <a:extLst>
                <a:ext uri="{FF2B5EF4-FFF2-40B4-BE49-F238E27FC236}">
                  <a16:creationId xmlns:a16="http://schemas.microsoft.com/office/drawing/2014/main" id="{661253DB-B595-7A2E-B6C6-471F8584E11F}"/>
                </a:ext>
              </a:extLst>
            </p:cNvPr>
            <p:cNvSpPr txBox="1"/>
            <p:nvPr/>
          </p:nvSpPr>
          <p:spPr>
            <a:xfrm>
              <a:off x="2717546" y="2751140"/>
              <a:ext cx="3014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(Weak Attention)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本框 16">
                  <a:extLst>
                    <a:ext uri="{FF2B5EF4-FFF2-40B4-BE49-F238E27FC236}">
                      <a16:creationId xmlns:a16="http://schemas.microsoft.com/office/drawing/2014/main" id="{93DF8807-47D8-953A-EA7E-A8C152DA9951}"/>
                    </a:ext>
                  </a:extLst>
                </p:cNvPr>
                <p:cNvSpPr txBox="1"/>
                <p:nvPr/>
              </p:nvSpPr>
              <p:spPr>
                <a:xfrm>
                  <a:off x="5950241" y="1110950"/>
                  <a:ext cx="3413038" cy="10177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50941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altLang="zh-CN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kumimoji="0" lang="en-US" altLang="zh-CN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altLang="zh-CN" sz="2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2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𝑇𝑎𝑦𝑙𝑜𝑟</m:t>
                                    </m:r>
                                  </m:e>
                                  <m:sub>
                                    <m:r>
                                      <a:rPr kumimoji="0" lang="en-US" altLang="zh-CN" sz="2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𝑠𝑜𝑓𝑡𝑚𝑎𝑥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0" lang="en-US" altLang="zh-CN" sz="2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0" lang="en-US" altLang="zh-CN" sz="2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altLang="zh-CN" sz="22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𝑸</m:t>
                                        </m:r>
                                        <m:sSup>
                                          <m:sSupPr>
                                            <m:ctrlPr>
                                              <a:rPr kumimoji="0" lang="en-US" altLang="zh-CN" sz="22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kumimoji="0" lang="en-US" altLang="zh-CN" sz="2200" b="1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cs typeface="+mn-cs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kumimoji="0" lang="en-US" altLang="zh-CN" sz="2200" b="1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cs typeface="+mn-cs"/>
                                                  </a:rPr>
                                                  <m:t>𝑲</m:t>
                                                </m:r>
                                              </m:e>
                                            </m:acc>
                                          </m:e>
                                          <m:sup>
                                            <m:r>
                                              <a:rPr kumimoji="0" lang="en-US" altLang="zh-CN" sz="22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𝑻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kumimoji="0" lang="en-US" altLang="zh-CN" sz="22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kumimoji="0" lang="en-US" altLang="zh-CN" sz="22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kumimoji="0" lang="en-US" altLang="zh-CN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  <m:r>
                              <a:rPr kumimoji="0" lang="en-US" altLang="zh-CN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&gt;</m:t>
                            </m:r>
                            <m:r>
                              <a:rPr kumimoji="0" lang="en-US" altLang="zh-CN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br>
                    <a:rPr kumimoji="0" lang="en-US" altLang="zh-CN" sz="2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rPr>
                  </a:br>
                  <a:endPara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8" name="文本框 16">
                  <a:extLst>
                    <a:ext uri="{FF2B5EF4-FFF2-40B4-BE49-F238E27FC236}">
                      <a16:creationId xmlns:a16="http://schemas.microsoft.com/office/drawing/2014/main" id="{93DF8807-47D8-953A-EA7E-A8C152DA99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0241" y="1110950"/>
                  <a:ext cx="3413038" cy="1017715"/>
                </a:xfrm>
                <a:prstGeom prst="rect">
                  <a:avLst/>
                </a:prstGeom>
                <a:blipFill>
                  <a:blip r:embed="rId8"/>
                  <a:stretch>
                    <a:fillRect r="-30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文本框 20">
              <a:extLst>
                <a:ext uri="{FF2B5EF4-FFF2-40B4-BE49-F238E27FC236}">
                  <a16:creationId xmlns:a16="http://schemas.microsoft.com/office/drawing/2014/main" id="{1BF62983-19A5-EEA7-66E2-20F15DC18321}"/>
                </a:ext>
              </a:extLst>
            </p:cNvPr>
            <p:cNvSpPr txBox="1"/>
            <p:nvPr/>
          </p:nvSpPr>
          <p:spPr>
            <a:xfrm>
              <a:off x="6269837" y="2457884"/>
              <a:ext cx="3014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Higher-Order Terms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文本框 19">
              <a:extLst>
                <a:ext uri="{FF2B5EF4-FFF2-40B4-BE49-F238E27FC236}">
                  <a16:creationId xmlns:a16="http://schemas.microsoft.com/office/drawing/2014/main" id="{6829E901-346C-ABAC-7A26-DA3090770FEE}"/>
                </a:ext>
              </a:extLst>
            </p:cNvPr>
            <p:cNvSpPr txBox="1"/>
            <p:nvPr/>
          </p:nvSpPr>
          <p:spPr>
            <a:xfrm>
              <a:off x="6348410" y="2742290"/>
              <a:ext cx="3014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(Strong Attention)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1" name="Rectangle 15">
            <a:extLst>
              <a:ext uri="{FF2B5EF4-FFF2-40B4-BE49-F238E27FC236}">
                <a16:creationId xmlns:a16="http://schemas.microsoft.com/office/drawing/2014/main" id="{5580783E-8D09-C7FA-2B0E-9DB46ECD7AF7}"/>
              </a:ext>
            </a:extLst>
          </p:cNvPr>
          <p:cNvSpPr/>
          <p:nvPr/>
        </p:nvSpPr>
        <p:spPr>
          <a:xfrm>
            <a:off x="615415" y="4949329"/>
            <a:ext cx="8891347" cy="52322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50941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Insight: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2DB51B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Sparse Attention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to approximate 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higher-order terms</a:t>
            </a:r>
          </a:p>
        </p:txBody>
      </p:sp>
    </p:spTree>
    <p:extLst>
      <p:ext uri="{BB962C8B-B14F-4D97-AF65-F5344CB8AC3E}">
        <p14:creationId xmlns:p14="http://schemas.microsoft.com/office/powerpoint/2010/main" val="1902751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B600852-50FB-97FD-BB57-D87EC74C3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4000" b="1" dirty="0">
                <a:latin typeface="Calibri" panose="020F0502020204030204" pitchFamily="34" charset="0"/>
                <a:cs typeface="Calibri" panose="020F0502020204030204" pitchFamily="34" charset="0"/>
              </a:rPr>
              <a:t>Proposed </a:t>
            </a:r>
            <a:r>
              <a:rPr lang="en-US" altLang="zh-CN" sz="4000" dirty="0"/>
              <a:t>Algorithm: Motivating Observation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830E19-6D0F-4231-50FA-9F0F2A284479}"/>
              </a:ext>
            </a:extLst>
          </p:cNvPr>
          <p:cNvSpPr txBox="1"/>
          <p:nvPr/>
        </p:nvSpPr>
        <p:spPr>
          <a:xfrm>
            <a:off x="615415" y="4896860"/>
            <a:ext cx="889134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Do we need the sparse term for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ViT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inference ?</a:t>
            </a:r>
          </a:p>
          <a:p>
            <a:pPr marL="0" marR="0" lvl="0" indent="0" algn="just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8" name="图片 5">
            <a:extLst>
              <a:ext uri="{FF2B5EF4-FFF2-40B4-BE49-F238E27FC236}">
                <a16:creationId xmlns:a16="http://schemas.microsoft.com/office/drawing/2014/main" id="{EEF8AEBD-D8D1-1813-F98B-EB8B4A470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818" y="3355878"/>
            <a:ext cx="1943182" cy="1324140"/>
          </a:xfrm>
          <a:prstGeom prst="rect">
            <a:avLst/>
          </a:prstGeom>
          <a:ln>
            <a:noFill/>
          </a:ln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E4F01A95-7E09-CC70-124D-3619EDFDEDB6}"/>
              </a:ext>
            </a:extLst>
          </p:cNvPr>
          <p:cNvGrpSpPr/>
          <p:nvPr/>
        </p:nvGrpSpPr>
        <p:grpSpPr>
          <a:xfrm>
            <a:off x="0" y="1079453"/>
            <a:ext cx="9506762" cy="3620200"/>
            <a:chOff x="0" y="1079453"/>
            <a:chExt cx="9506762" cy="3620200"/>
          </a:xfrm>
        </p:grpSpPr>
        <p:pic>
          <p:nvPicPr>
            <p:cNvPr id="8" name="图片 4">
              <a:extLst>
                <a:ext uri="{FF2B5EF4-FFF2-40B4-BE49-F238E27FC236}">
                  <a16:creationId xmlns:a16="http://schemas.microsoft.com/office/drawing/2014/main" id="{EEAF8EAC-780D-37F5-9B90-EC0B20699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03877" y="3263694"/>
              <a:ext cx="3104559" cy="14359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图片 6">
              <a:extLst>
                <a:ext uri="{FF2B5EF4-FFF2-40B4-BE49-F238E27FC236}">
                  <a16:creationId xmlns:a16="http://schemas.microsoft.com/office/drawing/2014/main" id="{A0B00B4E-EC36-853A-BC18-5F423C12F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82541" y="3751474"/>
              <a:ext cx="438172" cy="460398"/>
            </a:xfrm>
            <a:prstGeom prst="rect">
              <a:avLst/>
            </a:prstGeom>
            <a:ln>
              <a:noFill/>
            </a:ln>
          </p:spPr>
        </p:pic>
        <p:sp>
          <p:nvSpPr>
            <p:cNvPr id="21" name="文本框 9">
              <a:extLst>
                <a:ext uri="{FF2B5EF4-FFF2-40B4-BE49-F238E27FC236}">
                  <a16:creationId xmlns:a16="http://schemas.microsoft.com/office/drawing/2014/main" id="{5052F164-23A7-48F8-A959-F624EB7C5412}"/>
                </a:ext>
              </a:extLst>
            </p:cNvPr>
            <p:cNvSpPr txBox="1"/>
            <p:nvPr/>
          </p:nvSpPr>
          <p:spPr>
            <a:xfrm>
              <a:off x="615415" y="3589049"/>
              <a:ext cx="157489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Training</a:t>
              </a:r>
              <a:r>
                <a:rPr lang="en-US" altLang="zh-CN" sz="2800" b="1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:</a:t>
              </a:r>
              <a:endParaRPr lang="zh-CN" altLang="en-US" dirty="0"/>
            </a:p>
          </p:txBody>
        </p:sp>
        <p:grpSp>
          <p:nvGrpSpPr>
            <p:cNvPr id="22" name="组合 12">
              <a:extLst>
                <a:ext uri="{FF2B5EF4-FFF2-40B4-BE49-F238E27FC236}">
                  <a16:creationId xmlns:a16="http://schemas.microsoft.com/office/drawing/2014/main" id="{BC43DE5F-B19A-7A76-2F23-4F184B960D39}"/>
                </a:ext>
              </a:extLst>
            </p:cNvPr>
            <p:cNvGrpSpPr/>
            <p:nvPr/>
          </p:nvGrpSpPr>
          <p:grpSpPr>
            <a:xfrm>
              <a:off x="0" y="1079453"/>
              <a:ext cx="9506762" cy="2071796"/>
              <a:chOff x="-143483" y="1079454"/>
              <a:chExt cx="9506762" cy="207179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本框 14">
                    <a:extLst>
                      <a:ext uri="{FF2B5EF4-FFF2-40B4-BE49-F238E27FC236}">
                        <a16:creationId xmlns:a16="http://schemas.microsoft.com/office/drawing/2014/main" id="{24A7E806-7EA4-3F87-06F3-964E030C19DD}"/>
                      </a:ext>
                    </a:extLst>
                  </p:cNvPr>
                  <p:cNvSpPr txBox="1"/>
                  <p:nvPr/>
                </p:nvSpPr>
                <p:spPr>
                  <a:xfrm>
                    <a:off x="-143483" y="1079454"/>
                    <a:ext cx="6749285" cy="101649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200" i="1" smtClean="0">
                              <a:latin typeface="Cambria Math" panose="02040503050406030204" pitchFamily="18" charset="0"/>
                            </a:rPr>
                            <m:t>𝑆𝑜𝑓𝑡𝑚𝑎𝑥</m:t>
                          </m:r>
                          <m:d>
                            <m:d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200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  <m:sSup>
                                    <m:sSupPr>
                                      <m:ctrlPr>
                                        <a:rPr lang="en-US" altLang="zh-CN" sz="2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CN" sz="22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200" b="1" i="1">
                                              <a:latin typeface="Cambria Math" panose="02040503050406030204" pitchFamily="18" charset="0"/>
                                            </a:rPr>
                                            <m:t>𝑲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CN" sz="2200" b="1" i="1"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p>
                                  </m:sSup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  <m:t>𝑇𝑎𝑦𝑙𝑜𝑟</m:t>
                                      </m:r>
                                    </m:e>
                                    <m:sub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  <m:t>𝑠𝑜𝑓𝑡𝑚𝑎𝑥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2200" b="1" i="1">
                                              <a:latin typeface="Cambria Math" panose="02040503050406030204" pitchFamily="18" charset="0"/>
                                            </a:rPr>
                                            <m:t>𝑸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zh-CN" sz="22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altLang="zh-CN" sz="220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zh-CN" sz="22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𝑲</m:t>
                                                  </m:r>
                                                </m:e>
                                              </m:acc>
                                            </m:e>
                                            <m:sup>
                                              <m:r>
                                                <a:rPr lang="en-US" altLang="zh-CN" sz="2200" b="1" i="1">
                                                  <a:latin typeface="Cambria Math" panose="02040503050406030204" pitchFamily="18" charset="0"/>
                                                </a:rPr>
                                                <m:t>𝑻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altLang="zh-CN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altLang="zh-CN" sz="2200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oMath>
                      </m:oMathPara>
                    </a14:m>
                    <a:br>
                      <a:rPr lang="en-US" altLang="zh-CN" sz="2400" b="1" dirty="0"/>
                    </a:br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15" name="文本框 14">
                    <a:extLst>
                      <a:ext uri="{FF2B5EF4-FFF2-40B4-BE49-F238E27FC236}">
                        <a16:creationId xmlns:a16="http://schemas.microsoft.com/office/drawing/2014/main" id="{D075C912-43F5-2D3E-E22B-5D578812C7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43483" y="1079454"/>
                    <a:ext cx="6749285" cy="101649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左大括号 15">
                <a:extLst>
                  <a:ext uri="{FF2B5EF4-FFF2-40B4-BE49-F238E27FC236}">
                    <a16:creationId xmlns:a16="http://schemas.microsoft.com/office/drawing/2014/main" id="{27849E09-ABA7-A7F1-D239-CE5899B44594}"/>
                  </a:ext>
                </a:extLst>
              </p:cNvPr>
              <p:cNvSpPr/>
              <p:nvPr/>
            </p:nvSpPr>
            <p:spPr>
              <a:xfrm rot="16200000">
                <a:off x="4041929" y="884690"/>
                <a:ext cx="278295" cy="2818196"/>
              </a:xfrm>
              <a:prstGeom prst="leftBrac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/>
              </a:p>
            </p:txBody>
          </p:sp>
          <p:sp>
            <p:nvSpPr>
              <p:cNvPr id="25" name="左大括号 16">
                <a:extLst>
                  <a:ext uri="{FF2B5EF4-FFF2-40B4-BE49-F238E27FC236}">
                    <a16:creationId xmlns:a16="http://schemas.microsoft.com/office/drawing/2014/main" id="{96495ABF-62FF-D6EA-F8BE-FBD22CF50881}"/>
                  </a:ext>
                </a:extLst>
              </p:cNvPr>
              <p:cNvSpPr/>
              <p:nvPr/>
            </p:nvSpPr>
            <p:spPr>
              <a:xfrm rot="16200000">
                <a:off x="7590612" y="884689"/>
                <a:ext cx="278295" cy="2818196"/>
              </a:xfrm>
              <a:prstGeom prst="leftBrac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文本框 25">
                <a:extLst>
                  <a:ext uri="{FF2B5EF4-FFF2-40B4-BE49-F238E27FC236}">
                    <a16:creationId xmlns:a16="http://schemas.microsoft.com/office/drawing/2014/main" id="{32FAE21F-6092-151F-F0BE-A6C8798EB52D}"/>
                  </a:ext>
                </a:extLst>
              </p:cNvPr>
              <p:cNvSpPr txBox="1"/>
              <p:nvPr/>
            </p:nvSpPr>
            <p:spPr>
              <a:xfrm>
                <a:off x="2835980" y="2457885"/>
                <a:ext cx="30148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First-Order Approximation</a:t>
                </a:r>
                <a:endParaRPr lang="zh-CN" altLang="en-US" dirty="0"/>
              </a:p>
            </p:txBody>
          </p:sp>
          <p:sp>
            <p:nvSpPr>
              <p:cNvPr id="28" name="文本框 19">
                <a:extLst>
                  <a:ext uri="{FF2B5EF4-FFF2-40B4-BE49-F238E27FC236}">
                    <a16:creationId xmlns:a16="http://schemas.microsoft.com/office/drawing/2014/main" id="{5BC593AC-52A2-3E44-E18C-44498E2C5D53}"/>
                  </a:ext>
                </a:extLst>
              </p:cNvPr>
              <p:cNvSpPr txBox="1"/>
              <p:nvPr/>
            </p:nvSpPr>
            <p:spPr>
              <a:xfrm>
                <a:off x="2717546" y="2751140"/>
                <a:ext cx="30148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/>
                  <a:t>(Weak Attention)</a:t>
                </a:r>
                <a:endParaRPr lang="zh-CN" altLang="en-US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文本框 32">
                    <a:extLst>
                      <a:ext uri="{FF2B5EF4-FFF2-40B4-BE49-F238E27FC236}">
                        <a16:creationId xmlns:a16="http://schemas.microsoft.com/office/drawing/2014/main" id="{176CBAA7-3928-4026-D656-B5E26A6E8D1C}"/>
                      </a:ext>
                    </a:extLst>
                  </p:cNvPr>
                  <p:cNvSpPr txBox="1"/>
                  <p:nvPr/>
                </p:nvSpPr>
                <p:spPr>
                  <a:xfrm>
                    <a:off x="5950241" y="1110950"/>
                    <a:ext cx="3413038" cy="101771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  <m:t>𝑇𝑎𝑦𝑙𝑜𝑟</m:t>
                                      </m:r>
                                    </m:e>
                                    <m:sub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  <m:t>𝑠𝑜𝑓𝑡𝑚𝑎𝑥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2200" b="1" i="1">
                                              <a:latin typeface="Cambria Math" panose="02040503050406030204" pitchFamily="18" charset="0"/>
                                            </a:rPr>
                                            <m:t>𝑸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zh-CN" sz="22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altLang="zh-CN" sz="220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zh-CN" sz="22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𝑲</m:t>
                                                  </m:r>
                                                </m:e>
                                              </m:acc>
                                            </m:e>
                                            <m:sup>
                                              <m:r>
                                                <a:rPr lang="en-US" altLang="zh-CN" sz="2200" b="1" i="1">
                                                  <a:latin typeface="Cambria Math" panose="02040503050406030204" pitchFamily="18" charset="0"/>
                                                </a:rPr>
                                                <m:t>𝑻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altLang="zh-CN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altLang="zh-CN" sz="2200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br>
                      <a:rPr lang="en-US" altLang="zh-CN" sz="2200" b="1" dirty="0"/>
                    </a:br>
                    <a:endParaRPr lang="zh-CN" altLang="en-US" sz="2200" dirty="0"/>
                  </a:p>
                </p:txBody>
              </p:sp>
            </mc:Choice>
            <mc:Fallback xmlns="">
              <p:sp>
                <p:nvSpPr>
                  <p:cNvPr id="33" name="文本框 32">
                    <a:extLst>
                      <a:ext uri="{FF2B5EF4-FFF2-40B4-BE49-F238E27FC236}">
                        <a16:creationId xmlns:a16="http://schemas.microsoft.com/office/drawing/2014/main" id="{DB7CD9A1-2A86-5976-E451-EAFF59F690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50241" y="1110950"/>
                    <a:ext cx="3413038" cy="101771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303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文本框 20">
                <a:extLst>
                  <a:ext uri="{FF2B5EF4-FFF2-40B4-BE49-F238E27FC236}">
                    <a16:creationId xmlns:a16="http://schemas.microsoft.com/office/drawing/2014/main" id="{2A435C86-0EA9-BFD9-561C-58D947A4E701}"/>
                  </a:ext>
                </a:extLst>
              </p:cNvPr>
              <p:cNvSpPr txBox="1"/>
              <p:nvPr/>
            </p:nvSpPr>
            <p:spPr>
              <a:xfrm>
                <a:off x="6269837" y="2457884"/>
                <a:ext cx="30148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/>
                  <a:t>Higher-Order Terms</a:t>
                </a:r>
                <a:endParaRPr lang="zh-CN" altLang="en-US" dirty="0"/>
              </a:p>
            </p:txBody>
          </p:sp>
          <p:sp>
            <p:nvSpPr>
              <p:cNvPr id="31" name="文本框 19">
                <a:extLst>
                  <a:ext uri="{FF2B5EF4-FFF2-40B4-BE49-F238E27FC236}">
                    <a16:creationId xmlns:a16="http://schemas.microsoft.com/office/drawing/2014/main" id="{F90885FA-FE72-84A1-11A8-20B8932B12BE}"/>
                  </a:ext>
                </a:extLst>
              </p:cNvPr>
              <p:cNvSpPr txBox="1"/>
              <p:nvPr/>
            </p:nvSpPr>
            <p:spPr>
              <a:xfrm>
                <a:off x="6348410" y="2742290"/>
                <a:ext cx="30148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/>
                  <a:t>(Strong Attention)</a:t>
                </a:r>
                <a:endParaRPr lang="zh-CN" altLang="en-US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966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3B34178D-9EB9-D235-FC41-29F6C9A502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611"/>
          <a:stretch/>
        </p:blipFill>
        <p:spPr>
          <a:xfrm>
            <a:off x="4653384" y="5952159"/>
            <a:ext cx="1309494" cy="1324140"/>
          </a:xfrm>
          <a:prstGeom prst="rect">
            <a:avLst/>
          </a:prstGeom>
          <a:ln>
            <a:noFill/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93A195C-EAC2-12A0-38DE-155EC88E0C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611"/>
          <a:stretch/>
        </p:blipFill>
        <p:spPr>
          <a:xfrm>
            <a:off x="2723378" y="5932579"/>
            <a:ext cx="1309494" cy="1324140"/>
          </a:xfrm>
          <a:prstGeom prst="rect">
            <a:avLst/>
          </a:prstGeom>
          <a:ln>
            <a:noFill/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B600852-50FB-97FD-BB57-D87EC74C3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4000" b="1" dirty="0">
                <a:latin typeface="Calibri" panose="020F0502020204030204" pitchFamily="34" charset="0"/>
                <a:cs typeface="Calibri" panose="020F0502020204030204" pitchFamily="34" charset="0"/>
              </a:rPr>
              <a:t>Proposed </a:t>
            </a:r>
            <a:r>
              <a:rPr lang="en-US" altLang="zh-CN" sz="4000" dirty="0"/>
              <a:t>Algorithm: Motivating Observation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830E19-6D0F-4231-50FA-9F0F2A284479}"/>
              </a:ext>
            </a:extLst>
          </p:cNvPr>
          <p:cNvSpPr txBox="1"/>
          <p:nvPr/>
        </p:nvSpPr>
        <p:spPr>
          <a:xfrm>
            <a:off x="615415" y="4896860"/>
            <a:ext cx="889134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dirty="0"/>
              <a:t>Do we need the sparse term for </a:t>
            </a:r>
            <a:r>
              <a:rPr lang="en-US" altLang="zh-CN" sz="2400" b="1" dirty="0" err="1"/>
              <a:t>ViT</a:t>
            </a:r>
            <a:r>
              <a:rPr lang="en-US" altLang="zh-CN" sz="2400" b="1" dirty="0"/>
              <a:t> inference ?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70C0"/>
                </a:solidFill>
              </a:rPr>
              <a:t>No! It is useful only during initial training epochs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A8E611F5-5E5D-82A5-9D93-948995239B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611"/>
          <a:stretch/>
        </p:blipFill>
        <p:spPr>
          <a:xfrm>
            <a:off x="757844" y="5943309"/>
            <a:ext cx="1309494" cy="1324140"/>
          </a:xfrm>
          <a:prstGeom prst="rect">
            <a:avLst/>
          </a:prstGeom>
          <a:ln>
            <a:noFill/>
          </a:ln>
        </p:spPr>
      </p:pic>
      <p:sp>
        <p:nvSpPr>
          <p:cNvPr id="43" name="Google Shape;601;p41">
            <a:extLst>
              <a:ext uri="{FF2B5EF4-FFF2-40B4-BE49-F238E27FC236}">
                <a16:creationId xmlns:a16="http://schemas.microsoft.com/office/drawing/2014/main" id="{DB20FF1E-47E3-7717-A8FF-D56A865B02D9}"/>
              </a:ext>
            </a:extLst>
          </p:cNvPr>
          <p:cNvSpPr/>
          <p:nvPr/>
        </p:nvSpPr>
        <p:spPr>
          <a:xfrm>
            <a:off x="4083541" y="6452299"/>
            <a:ext cx="569843" cy="306160"/>
          </a:xfrm>
          <a:prstGeom prst="rightArrow">
            <a:avLst>
              <a:gd name="adj1" fmla="val 50000"/>
              <a:gd name="adj2" fmla="val 48918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601;p41">
            <a:extLst>
              <a:ext uri="{FF2B5EF4-FFF2-40B4-BE49-F238E27FC236}">
                <a16:creationId xmlns:a16="http://schemas.microsoft.com/office/drawing/2014/main" id="{47998A55-6FB1-F772-25BB-11CED1F9ECC5}"/>
              </a:ext>
            </a:extLst>
          </p:cNvPr>
          <p:cNvSpPr/>
          <p:nvPr/>
        </p:nvSpPr>
        <p:spPr>
          <a:xfrm>
            <a:off x="2102720" y="6452299"/>
            <a:ext cx="569843" cy="306160"/>
          </a:xfrm>
          <a:prstGeom prst="rightArrow">
            <a:avLst>
              <a:gd name="adj1" fmla="val 50000"/>
              <a:gd name="adj2" fmla="val 48918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601;p41">
            <a:extLst>
              <a:ext uri="{FF2B5EF4-FFF2-40B4-BE49-F238E27FC236}">
                <a16:creationId xmlns:a16="http://schemas.microsoft.com/office/drawing/2014/main" id="{512E4DD9-F98C-F045-0E0C-14958BA328E4}"/>
              </a:ext>
            </a:extLst>
          </p:cNvPr>
          <p:cNvSpPr/>
          <p:nvPr/>
        </p:nvSpPr>
        <p:spPr>
          <a:xfrm>
            <a:off x="6076528" y="6451619"/>
            <a:ext cx="569843" cy="306160"/>
          </a:xfrm>
          <a:prstGeom prst="rightArrow">
            <a:avLst>
              <a:gd name="adj1" fmla="val 50000"/>
              <a:gd name="adj2" fmla="val 48918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601;p41">
            <a:extLst>
              <a:ext uri="{FF2B5EF4-FFF2-40B4-BE49-F238E27FC236}">
                <a16:creationId xmlns:a16="http://schemas.microsoft.com/office/drawing/2014/main" id="{E3C87C41-9E53-4A68-BDE3-B217F786B452}"/>
              </a:ext>
            </a:extLst>
          </p:cNvPr>
          <p:cNvSpPr/>
          <p:nvPr/>
        </p:nvSpPr>
        <p:spPr>
          <a:xfrm>
            <a:off x="7515321" y="6452299"/>
            <a:ext cx="569843" cy="306160"/>
          </a:xfrm>
          <a:prstGeom prst="rightArrow">
            <a:avLst>
              <a:gd name="adj1" fmla="val 50000"/>
              <a:gd name="adj2" fmla="val 48918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EB959638-0242-6DB9-4CE7-2F5A8CCA77DD}"/>
                  </a:ext>
                </a:extLst>
              </p:cNvPr>
              <p:cNvSpPr txBox="1"/>
              <p:nvPr/>
            </p:nvSpPr>
            <p:spPr>
              <a:xfrm>
                <a:off x="6880984" y="6305391"/>
                <a:ext cx="3510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EB959638-0242-6DB9-4CE7-2F5A8CCA7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984" y="6305391"/>
                <a:ext cx="35105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>
            <a:extLst>
              <a:ext uri="{FF2B5EF4-FFF2-40B4-BE49-F238E27FC236}">
                <a16:creationId xmlns:a16="http://schemas.microsoft.com/office/drawing/2014/main" id="{58E77BDA-B788-6366-9411-4807DD6E3F0D}"/>
              </a:ext>
            </a:extLst>
          </p:cNvPr>
          <p:cNvSpPr txBox="1"/>
          <p:nvPr/>
        </p:nvSpPr>
        <p:spPr>
          <a:xfrm>
            <a:off x="879191" y="7256719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Epoch 0</a:t>
            </a:r>
            <a:endParaRPr lang="zh-CN" altLang="en-US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865FE6D8-F678-DC53-0C15-18EBA1BC2A09}"/>
              </a:ext>
            </a:extLst>
          </p:cNvPr>
          <p:cNvSpPr txBox="1"/>
          <p:nvPr/>
        </p:nvSpPr>
        <p:spPr>
          <a:xfrm>
            <a:off x="2841242" y="7267449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Epoch 1</a:t>
            </a:r>
            <a:endParaRPr lang="zh-CN" altLang="en-US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2156DB04-1087-4E30-ACCD-972DF81EFB52}"/>
              </a:ext>
            </a:extLst>
          </p:cNvPr>
          <p:cNvSpPr txBox="1"/>
          <p:nvPr/>
        </p:nvSpPr>
        <p:spPr>
          <a:xfrm>
            <a:off x="4809098" y="7256719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Epoch 2</a:t>
            </a:r>
            <a:endParaRPr lang="zh-CN" altLang="en-US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96B1B788-9567-2399-5FB7-72BD40D448A9}"/>
              </a:ext>
            </a:extLst>
          </p:cNvPr>
          <p:cNvSpPr txBox="1"/>
          <p:nvPr/>
        </p:nvSpPr>
        <p:spPr>
          <a:xfrm>
            <a:off x="7794954" y="7256719"/>
            <a:ext cx="207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After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altLang="zh-CN" dirty="0"/>
              <a:t>10 epochs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668DE62-DB47-74ED-2403-2C68841E68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7308" y="5952159"/>
            <a:ext cx="1288536" cy="12885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C9EC27-9E52-4BE3-1226-D6CF4EC320D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07" t="-332" r="12839" b="13983"/>
          <a:stretch/>
        </p:blipFill>
        <p:spPr>
          <a:xfrm>
            <a:off x="4690597" y="5960626"/>
            <a:ext cx="1227603" cy="123180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B964D3D-2235-35A0-852E-8A519BD3A7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25588" y="5943260"/>
            <a:ext cx="1281174" cy="128117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2BD9FD-0C64-993D-F42E-11C945994178}"/>
              </a:ext>
            </a:extLst>
          </p:cNvPr>
          <p:cNvGrpSpPr/>
          <p:nvPr/>
        </p:nvGrpSpPr>
        <p:grpSpPr>
          <a:xfrm>
            <a:off x="0" y="1079453"/>
            <a:ext cx="9506762" cy="3620200"/>
            <a:chOff x="0" y="1079453"/>
            <a:chExt cx="9506762" cy="3620200"/>
          </a:xfrm>
        </p:grpSpPr>
        <p:pic>
          <p:nvPicPr>
            <p:cNvPr id="18" name="图片 4">
              <a:extLst>
                <a:ext uri="{FF2B5EF4-FFF2-40B4-BE49-F238E27FC236}">
                  <a16:creationId xmlns:a16="http://schemas.microsoft.com/office/drawing/2014/main" id="{587B027E-91AF-0BED-03A4-55355216B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803877" y="3263694"/>
              <a:ext cx="3104559" cy="14359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图片 6">
              <a:extLst>
                <a:ext uri="{FF2B5EF4-FFF2-40B4-BE49-F238E27FC236}">
                  <a16:creationId xmlns:a16="http://schemas.microsoft.com/office/drawing/2014/main" id="{A085ED15-FE4E-10C7-60A7-DE90BDDC3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82541" y="3751474"/>
              <a:ext cx="438172" cy="460398"/>
            </a:xfrm>
            <a:prstGeom prst="rect">
              <a:avLst/>
            </a:prstGeom>
            <a:ln>
              <a:noFill/>
            </a:ln>
          </p:spPr>
        </p:pic>
        <p:sp>
          <p:nvSpPr>
            <p:cNvPr id="21" name="文本框 9">
              <a:extLst>
                <a:ext uri="{FF2B5EF4-FFF2-40B4-BE49-F238E27FC236}">
                  <a16:creationId xmlns:a16="http://schemas.microsoft.com/office/drawing/2014/main" id="{E76E81FA-6AAD-64E7-12CD-2A61F91B743D}"/>
                </a:ext>
              </a:extLst>
            </p:cNvPr>
            <p:cNvSpPr txBox="1"/>
            <p:nvPr/>
          </p:nvSpPr>
          <p:spPr>
            <a:xfrm>
              <a:off x="615415" y="3589049"/>
              <a:ext cx="157489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Training</a:t>
              </a:r>
              <a:r>
                <a:rPr lang="en-US" altLang="zh-CN" sz="2800" b="1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:</a:t>
              </a:r>
              <a:endParaRPr lang="zh-CN" altLang="en-US" dirty="0"/>
            </a:p>
          </p:txBody>
        </p:sp>
        <p:grpSp>
          <p:nvGrpSpPr>
            <p:cNvPr id="22" name="组合 12">
              <a:extLst>
                <a:ext uri="{FF2B5EF4-FFF2-40B4-BE49-F238E27FC236}">
                  <a16:creationId xmlns:a16="http://schemas.microsoft.com/office/drawing/2014/main" id="{608F6EBA-DC57-49F1-B481-FC621DF537A8}"/>
                </a:ext>
              </a:extLst>
            </p:cNvPr>
            <p:cNvGrpSpPr/>
            <p:nvPr/>
          </p:nvGrpSpPr>
          <p:grpSpPr>
            <a:xfrm>
              <a:off x="0" y="1079453"/>
              <a:ext cx="9506762" cy="2071796"/>
              <a:chOff x="-143483" y="1079454"/>
              <a:chExt cx="9506762" cy="207179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本框 14">
                    <a:extLst>
                      <a:ext uri="{FF2B5EF4-FFF2-40B4-BE49-F238E27FC236}">
                        <a16:creationId xmlns:a16="http://schemas.microsoft.com/office/drawing/2014/main" id="{CFD74954-A827-4050-B51E-86337E421D70}"/>
                      </a:ext>
                    </a:extLst>
                  </p:cNvPr>
                  <p:cNvSpPr txBox="1"/>
                  <p:nvPr/>
                </p:nvSpPr>
                <p:spPr>
                  <a:xfrm>
                    <a:off x="-143483" y="1079454"/>
                    <a:ext cx="6749285" cy="101649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200" i="1" smtClean="0">
                              <a:latin typeface="Cambria Math" panose="02040503050406030204" pitchFamily="18" charset="0"/>
                            </a:rPr>
                            <m:t>𝑆𝑜𝑓𝑡𝑚𝑎𝑥</m:t>
                          </m:r>
                          <m:d>
                            <m:d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200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  <m:sSup>
                                    <m:sSupPr>
                                      <m:ctrlPr>
                                        <a:rPr lang="en-US" altLang="zh-CN" sz="2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CN" sz="22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200" b="1" i="1">
                                              <a:latin typeface="Cambria Math" panose="02040503050406030204" pitchFamily="18" charset="0"/>
                                            </a:rPr>
                                            <m:t>𝑲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CN" sz="2200" b="1" i="1"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p>
                                  </m:sSup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  <m:t>𝑇𝑎𝑦𝑙𝑜𝑟</m:t>
                                      </m:r>
                                    </m:e>
                                    <m:sub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  <m:t>𝑠𝑜𝑓𝑡𝑚𝑎𝑥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2200" b="1" i="1">
                                              <a:latin typeface="Cambria Math" panose="02040503050406030204" pitchFamily="18" charset="0"/>
                                            </a:rPr>
                                            <m:t>𝑸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zh-CN" sz="22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altLang="zh-CN" sz="220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zh-CN" sz="22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𝑲</m:t>
                                                  </m:r>
                                                </m:e>
                                              </m:acc>
                                            </m:e>
                                            <m:sup>
                                              <m:r>
                                                <a:rPr lang="en-US" altLang="zh-CN" sz="2200" b="1" i="1">
                                                  <a:latin typeface="Cambria Math" panose="02040503050406030204" pitchFamily="18" charset="0"/>
                                                </a:rPr>
                                                <m:t>𝑻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altLang="zh-CN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altLang="zh-CN" sz="2200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oMath>
                      </m:oMathPara>
                    </a14:m>
                    <a:br>
                      <a:rPr lang="en-US" altLang="zh-CN" sz="2400" b="1" dirty="0"/>
                    </a:br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15" name="文本框 14">
                    <a:extLst>
                      <a:ext uri="{FF2B5EF4-FFF2-40B4-BE49-F238E27FC236}">
                        <a16:creationId xmlns:a16="http://schemas.microsoft.com/office/drawing/2014/main" id="{D075C912-43F5-2D3E-E22B-5D578812C7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43483" y="1079454"/>
                    <a:ext cx="6749285" cy="101649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左大括号 15">
                <a:extLst>
                  <a:ext uri="{FF2B5EF4-FFF2-40B4-BE49-F238E27FC236}">
                    <a16:creationId xmlns:a16="http://schemas.microsoft.com/office/drawing/2014/main" id="{C7DCAF46-5A38-E643-89EC-FC6F9CFB8F47}"/>
                  </a:ext>
                </a:extLst>
              </p:cNvPr>
              <p:cNvSpPr/>
              <p:nvPr/>
            </p:nvSpPr>
            <p:spPr>
              <a:xfrm rot="16200000">
                <a:off x="4041929" y="884690"/>
                <a:ext cx="278295" cy="2818196"/>
              </a:xfrm>
              <a:prstGeom prst="leftBrac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/>
              </a:p>
            </p:txBody>
          </p:sp>
          <p:sp>
            <p:nvSpPr>
              <p:cNvPr id="25" name="左大括号 16">
                <a:extLst>
                  <a:ext uri="{FF2B5EF4-FFF2-40B4-BE49-F238E27FC236}">
                    <a16:creationId xmlns:a16="http://schemas.microsoft.com/office/drawing/2014/main" id="{6C5D55A7-15D0-6205-8701-49D7BB0F5788}"/>
                  </a:ext>
                </a:extLst>
              </p:cNvPr>
              <p:cNvSpPr/>
              <p:nvPr/>
            </p:nvSpPr>
            <p:spPr>
              <a:xfrm rot="16200000">
                <a:off x="7590612" y="884689"/>
                <a:ext cx="278295" cy="2818196"/>
              </a:xfrm>
              <a:prstGeom prst="leftBrac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文本框 25">
                <a:extLst>
                  <a:ext uri="{FF2B5EF4-FFF2-40B4-BE49-F238E27FC236}">
                    <a16:creationId xmlns:a16="http://schemas.microsoft.com/office/drawing/2014/main" id="{888C15C4-9653-E5B0-D067-3D5D27B6225F}"/>
                  </a:ext>
                </a:extLst>
              </p:cNvPr>
              <p:cNvSpPr txBox="1"/>
              <p:nvPr/>
            </p:nvSpPr>
            <p:spPr>
              <a:xfrm>
                <a:off x="2835980" y="2457885"/>
                <a:ext cx="30148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First-Order Approximation</a:t>
                </a:r>
                <a:endParaRPr lang="zh-CN" altLang="en-US" dirty="0"/>
              </a:p>
            </p:txBody>
          </p:sp>
          <p:sp>
            <p:nvSpPr>
              <p:cNvPr id="28" name="文本框 19">
                <a:extLst>
                  <a:ext uri="{FF2B5EF4-FFF2-40B4-BE49-F238E27FC236}">
                    <a16:creationId xmlns:a16="http://schemas.microsoft.com/office/drawing/2014/main" id="{7FB26925-AD0A-986F-30DF-E52B17EE03FE}"/>
                  </a:ext>
                </a:extLst>
              </p:cNvPr>
              <p:cNvSpPr txBox="1"/>
              <p:nvPr/>
            </p:nvSpPr>
            <p:spPr>
              <a:xfrm>
                <a:off x="2717546" y="2751140"/>
                <a:ext cx="30148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/>
                  <a:t>(Weak Attention)</a:t>
                </a:r>
                <a:endParaRPr lang="zh-CN" altLang="en-US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文本框 32">
                    <a:extLst>
                      <a:ext uri="{FF2B5EF4-FFF2-40B4-BE49-F238E27FC236}">
                        <a16:creationId xmlns:a16="http://schemas.microsoft.com/office/drawing/2014/main" id="{0300896C-E1DF-B313-7F35-71FE8EACCB1C}"/>
                      </a:ext>
                    </a:extLst>
                  </p:cNvPr>
                  <p:cNvSpPr txBox="1"/>
                  <p:nvPr/>
                </p:nvSpPr>
                <p:spPr>
                  <a:xfrm>
                    <a:off x="5950241" y="1110950"/>
                    <a:ext cx="3413038" cy="101771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  <m:t>𝑇𝑎𝑦𝑙𝑜𝑟</m:t>
                                      </m:r>
                                    </m:e>
                                    <m:sub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  <m:t>𝑠𝑜𝑓𝑡𝑚𝑎𝑥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2200" b="1" i="1">
                                              <a:latin typeface="Cambria Math" panose="02040503050406030204" pitchFamily="18" charset="0"/>
                                            </a:rPr>
                                            <m:t>𝑸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zh-CN" sz="22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altLang="zh-CN" sz="220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zh-CN" sz="22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𝑲</m:t>
                                                  </m:r>
                                                </m:e>
                                              </m:acc>
                                            </m:e>
                                            <m:sup>
                                              <m:r>
                                                <a:rPr lang="en-US" altLang="zh-CN" sz="2200" b="1" i="1">
                                                  <a:latin typeface="Cambria Math" panose="02040503050406030204" pitchFamily="18" charset="0"/>
                                                </a:rPr>
                                                <m:t>𝑻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altLang="zh-CN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altLang="zh-CN" sz="2200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br>
                      <a:rPr lang="en-US" altLang="zh-CN" sz="2200" b="1" dirty="0"/>
                    </a:br>
                    <a:endParaRPr lang="zh-CN" altLang="en-US" sz="2200" dirty="0"/>
                  </a:p>
                </p:txBody>
              </p:sp>
            </mc:Choice>
            <mc:Fallback xmlns="">
              <p:sp>
                <p:nvSpPr>
                  <p:cNvPr id="33" name="文本框 32">
                    <a:extLst>
                      <a:ext uri="{FF2B5EF4-FFF2-40B4-BE49-F238E27FC236}">
                        <a16:creationId xmlns:a16="http://schemas.microsoft.com/office/drawing/2014/main" id="{DB7CD9A1-2A86-5976-E451-EAFF59F690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50241" y="1110950"/>
                    <a:ext cx="3413038" cy="101771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303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文本框 20">
                <a:extLst>
                  <a:ext uri="{FF2B5EF4-FFF2-40B4-BE49-F238E27FC236}">
                    <a16:creationId xmlns:a16="http://schemas.microsoft.com/office/drawing/2014/main" id="{00A10F3C-C374-8FB2-1F0F-CB183F540B34}"/>
                  </a:ext>
                </a:extLst>
              </p:cNvPr>
              <p:cNvSpPr txBox="1"/>
              <p:nvPr/>
            </p:nvSpPr>
            <p:spPr>
              <a:xfrm>
                <a:off x="6269837" y="2457884"/>
                <a:ext cx="30148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/>
                  <a:t>Higher-Order Terms</a:t>
                </a:r>
                <a:endParaRPr lang="zh-CN" altLang="en-US" dirty="0"/>
              </a:p>
            </p:txBody>
          </p:sp>
          <p:sp>
            <p:nvSpPr>
              <p:cNvPr id="31" name="文本框 19">
                <a:extLst>
                  <a:ext uri="{FF2B5EF4-FFF2-40B4-BE49-F238E27FC236}">
                    <a16:creationId xmlns:a16="http://schemas.microsoft.com/office/drawing/2014/main" id="{A521AD86-8B5B-F2CE-58FC-0B51FF9DB3C3}"/>
                  </a:ext>
                </a:extLst>
              </p:cNvPr>
              <p:cNvSpPr txBox="1"/>
              <p:nvPr/>
            </p:nvSpPr>
            <p:spPr>
              <a:xfrm>
                <a:off x="6348410" y="2742290"/>
                <a:ext cx="30148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/>
                  <a:t>(Strong Attention)</a:t>
                </a:r>
                <a:endParaRPr lang="zh-CN" altLang="en-US" b="1" dirty="0"/>
              </a:p>
            </p:txBody>
          </p:sp>
        </p:grpSp>
      </p:grpSp>
      <p:pic>
        <p:nvPicPr>
          <p:cNvPr id="37" name="图片 5">
            <a:extLst>
              <a:ext uri="{FF2B5EF4-FFF2-40B4-BE49-F238E27FC236}">
                <a16:creationId xmlns:a16="http://schemas.microsoft.com/office/drawing/2014/main" id="{B4BA8E40-9294-BA83-2D7D-6B579FB26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818" y="3355878"/>
            <a:ext cx="1943182" cy="13241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54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D79F2A-4157-461C-8ECB-ECE4FF96CE66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line">
            <a:avLst/>
          </a:prstGeom>
          <a:ln w="571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C6083D1-69D0-4FE6-BC82-C9416070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4000" b="1" dirty="0">
                <a:latin typeface="Calibri" panose="020F0502020204030204" pitchFamily="34" charset="0"/>
                <a:cs typeface="Calibri" panose="020F0502020204030204" pitchFamily="34" charset="0"/>
              </a:rPr>
              <a:t>Proposed </a:t>
            </a:r>
            <a:r>
              <a:rPr lang="en-US" altLang="zh-CN" sz="4000" dirty="0"/>
              <a:t>Algorithm: Training and Inference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6DE301-0B0C-2832-5ACF-63AAEB62EA94}"/>
              </a:ext>
            </a:extLst>
          </p:cNvPr>
          <p:cNvSpPr txBox="1"/>
          <p:nvPr/>
        </p:nvSpPr>
        <p:spPr>
          <a:xfrm>
            <a:off x="304800" y="1115073"/>
            <a:ext cx="944879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2700" algn="just"/>
            <a:r>
              <a:rPr lang="en-US" altLang="zh-CN" sz="2400" dirty="0"/>
              <a:t>Can we avoid dynamic sparsity patterns during runtime ?</a:t>
            </a:r>
          </a:p>
          <a:p>
            <a:pPr marL="3556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70C0"/>
                </a:solidFill>
              </a:rPr>
              <a:t>Yes! By completely skipping sparsity computation at inference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D9E032-4F17-983C-46D0-087290B25238}"/>
              </a:ext>
            </a:extLst>
          </p:cNvPr>
          <p:cNvGrpSpPr/>
          <p:nvPr/>
        </p:nvGrpSpPr>
        <p:grpSpPr>
          <a:xfrm>
            <a:off x="361695" y="2347548"/>
            <a:ext cx="8276305" cy="3308136"/>
            <a:chOff x="615415" y="2326605"/>
            <a:chExt cx="8276305" cy="330813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6AF96533-B458-CD52-5E28-A0D903399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3877" y="2326605"/>
              <a:ext cx="3104559" cy="143595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6EB2AFB9-B145-01C1-DD0C-EA3C31B69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94818" y="2418789"/>
              <a:ext cx="1943182" cy="1324140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0D467FB9-8DFA-562D-0973-EEE437B52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82541" y="2814385"/>
              <a:ext cx="438172" cy="460398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55B74DC9-78A9-13B9-C196-AF593AD4C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3877" y="4198782"/>
              <a:ext cx="3104559" cy="1435959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C609006A-1D09-0D9A-545D-9657E80E8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28577" y="4686562"/>
              <a:ext cx="438172" cy="460398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0413525-3E49-F812-A905-B0AE3D1EB544}"/>
                </a:ext>
              </a:extLst>
            </p:cNvPr>
            <p:cNvSpPr txBox="1"/>
            <p:nvPr/>
          </p:nvSpPr>
          <p:spPr>
            <a:xfrm>
              <a:off x="7113386" y="4530456"/>
              <a:ext cx="3473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rgbClr val="2DB51B"/>
                  </a:solidFill>
                </a:rPr>
                <a:t>0</a:t>
              </a:r>
              <a:endParaRPr lang="zh-CN" altLang="en-US" sz="4400" dirty="0">
                <a:solidFill>
                  <a:srgbClr val="2DB51B"/>
                </a:solidFill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71FDBE50-9BFB-82CD-7D59-9023997EB55A}"/>
                </a:ext>
              </a:extLst>
            </p:cNvPr>
            <p:cNvSpPr txBox="1"/>
            <p:nvPr/>
          </p:nvSpPr>
          <p:spPr>
            <a:xfrm>
              <a:off x="615415" y="2651960"/>
              <a:ext cx="157489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Training</a:t>
              </a:r>
              <a:r>
                <a:rPr lang="en-US" altLang="zh-CN" sz="2800" b="1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:</a:t>
              </a:r>
              <a:endParaRPr lang="zh-CN" altLang="en-US" dirty="0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07E38E31-5F34-8363-C046-75F1A4538270}"/>
                </a:ext>
              </a:extLst>
            </p:cNvPr>
            <p:cNvSpPr txBox="1"/>
            <p:nvPr/>
          </p:nvSpPr>
          <p:spPr>
            <a:xfrm>
              <a:off x="615415" y="4624041"/>
              <a:ext cx="17662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Inference</a:t>
              </a:r>
              <a:r>
                <a:rPr lang="en-US" altLang="zh-CN" sz="2800" b="1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:</a:t>
              </a:r>
              <a:endParaRPr lang="zh-CN" altLang="en-US" dirty="0"/>
            </a:p>
          </p:txBody>
        </p:sp>
        <p:sp>
          <p:nvSpPr>
            <p:cNvPr id="16" name="箭头: 下 2">
              <a:extLst>
                <a:ext uri="{FF2B5EF4-FFF2-40B4-BE49-F238E27FC236}">
                  <a16:creationId xmlns:a16="http://schemas.microsoft.com/office/drawing/2014/main" id="{A328D448-CB9A-1FD1-5E1F-4D73DE7FE512}"/>
                </a:ext>
              </a:extLst>
            </p:cNvPr>
            <p:cNvSpPr/>
            <p:nvPr/>
          </p:nvSpPr>
          <p:spPr>
            <a:xfrm>
              <a:off x="7165776" y="3761605"/>
              <a:ext cx="347330" cy="874354"/>
            </a:xfrm>
            <a:prstGeom prst="down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7CED13-A1F3-D960-6EF6-33E81CC2803B}"/>
                </a:ext>
              </a:extLst>
            </p:cNvPr>
            <p:cNvSpPr txBox="1"/>
            <p:nvPr/>
          </p:nvSpPr>
          <p:spPr>
            <a:xfrm>
              <a:off x="5787161" y="3912265"/>
              <a:ext cx="310455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2DB51B"/>
                  </a:solidFill>
                  <a:ea typeface="宋体" panose="02010600030101010101" pitchFamily="2" charset="-122"/>
                </a:rPr>
                <a:t>Skip Sparse</a:t>
              </a:r>
              <a:endParaRPr lang="en-US" sz="2400" b="1" i="1" dirty="0">
                <a:solidFill>
                  <a:srgbClr val="2DB51B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5163280-217B-0E0F-6DA8-001DE4A3B6C7}"/>
              </a:ext>
            </a:extLst>
          </p:cNvPr>
          <p:cNvSpPr txBox="1"/>
          <p:nvPr/>
        </p:nvSpPr>
        <p:spPr>
          <a:xfrm>
            <a:off x="304799" y="6057162"/>
            <a:ext cx="944879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CN" sz="2400" dirty="0"/>
              <a:t>Our algorithm </a:t>
            </a:r>
            <a:r>
              <a:rPr lang="en-US" altLang="zh-CN" sz="2400" b="1" dirty="0">
                <a:solidFill>
                  <a:srgbClr val="0070C0"/>
                </a:solidFill>
              </a:rPr>
              <a:t>executes ONLY linear Taylor Attention during inference</a:t>
            </a:r>
            <a:endParaRPr lang="en-US" sz="2400" b="1" dirty="0">
              <a:solidFill>
                <a:srgbClr val="0070C0"/>
              </a:solidFill>
            </a:endParaRPr>
          </a:p>
          <a:p>
            <a:pPr marL="571676" lvl="1" indent="-331788" algn="just">
              <a:buFont typeface="Wingdings" pitchFamily="2" charset="2"/>
              <a:buChar char="ü"/>
            </a:pPr>
            <a:r>
              <a:rPr lang="en-US" sz="2400" b="1" dirty="0">
                <a:solidFill>
                  <a:srgbClr val="2DB51B"/>
                </a:solidFill>
              </a:rPr>
              <a:t>NO dynamic sparsity patterns</a:t>
            </a:r>
          </a:p>
          <a:p>
            <a:pPr marL="530401" lvl="1" indent="-333375" algn="just">
              <a:buFont typeface="Wingdings" pitchFamily="2" charset="2"/>
              <a:buChar char="ü"/>
            </a:pPr>
            <a:r>
              <a:rPr lang="en-US" sz="2400" b="1" dirty="0">
                <a:solidFill>
                  <a:srgbClr val="2DB51B"/>
                </a:solidFill>
              </a:rPr>
              <a:t>Simpler accelerator design without any reconfigurability</a:t>
            </a:r>
          </a:p>
        </p:txBody>
      </p:sp>
    </p:spTree>
    <p:extLst>
      <p:ext uri="{BB962C8B-B14F-4D97-AF65-F5344CB8AC3E}">
        <p14:creationId xmlns:p14="http://schemas.microsoft.com/office/powerpoint/2010/main" val="1495266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D79F2A-4157-461C-8ECB-ECE4FF96CE66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line">
            <a:avLst/>
          </a:prstGeom>
          <a:ln w="571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C6083D1-69D0-4FE6-BC82-C9416070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4000" b="1" dirty="0">
                <a:latin typeface="Calibri" panose="020F0502020204030204" pitchFamily="34" charset="0"/>
                <a:cs typeface="Calibri" panose="020F0502020204030204" pitchFamily="34" charset="0"/>
              </a:rPr>
              <a:t>Proposed </a:t>
            </a:r>
            <a:r>
              <a:rPr lang="en-US" altLang="zh-CN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ViTALiTy</a:t>
            </a:r>
            <a:r>
              <a:rPr lang="en-US" altLang="zh-CN" sz="4000" dirty="0"/>
              <a:t> Algorithm: Overview</a:t>
            </a:r>
            <a:endParaRPr lang="en-US" sz="4000" dirty="0"/>
          </a:p>
        </p:txBody>
      </p:sp>
      <p:pic>
        <p:nvPicPr>
          <p:cNvPr id="16" name="图片 10">
            <a:extLst>
              <a:ext uri="{FF2B5EF4-FFF2-40B4-BE49-F238E27FC236}">
                <a16:creationId xmlns:a16="http://schemas.microsoft.com/office/drawing/2014/main" id="{3F5C1564-6BE9-3E09-419B-49D455067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527" y="3263694"/>
            <a:ext cx="3104559" cy="1435959"/>
          </a:xfrm>
          <a:prstGeom prst="rect">
            <a:avLst/>
          </a:prstGeom>
        </p:spPr>
      </p:pic>
      <p:pic>
        <p:nvPicPr>
          <p:cNvPr id="17" name="图片 19">
            <a:extLst>
              <a:ext uri="{FF2B5EF4-FFF2-40B4-BE49-F238E27FC236}">
                <a16:creationId xmlns:a16="http://schemas.microsoft.com/office/drawing/2014/main" id="{A8DF8F57-618D-31FF-0A64-EE892B248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191" y="3751474"/>
            <a:ext cx="438172" cy="460398"/>
          </a:xfrm>
          <a:prstGeom prst="rect">
            <a:avLst/>
          </a:prstGeom>
        </p:spPr>
      </p:pic>
      <p:pic>
        <p:nvPicPr>
          <p:cNvPr id="19" name="图片 9">
            <a:extLst>
              <a:ext uri="{FF2B5EF4-FFF2-40B4-BE49-F238E27FC236}">
                <a16:creationId xmlns:a16="http://schemas.microsoft.com/office/drawing/2014/main" id="{BA097BA2-F2A9-FBCC-AD02-45E5B8BB6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4784" y="3368514"/>
            <a:ext cx="2005308" cy="1391094"/>
          </a:xfrm>
          <a:prstGeom prst="rect">
            <a:avLst/>
          </a:prstGeom>
        </p:spPr>
      </p:pic>
      <p:pic>
        <p:nvPicPr>
          <p:cNvPr id="20" name="图片 13">
            <a:extLst>
              <a:ext uri="{FF2B5EF4-FFF2-40B4-BE49-F238E27FC236}">
                <a16:creationId xmlns:a16="http://schemas.microsoft.com/office/drawing/2014/main" id="{B6306CF1-B29F-6F59-EF88-70620073D0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6910" y="4759608"/>
            <a:ext cx="1943182" cy="1324140"/>
          </a:xfrm>
          <a:prstGeom prst="rect">
            <a:avLst/>
          </a:prstGeom>
          <a:ln>
            <a:noFill/>
          </a:ln>
        </p:spPr>
      </p:pic>
      <p:sp>
        <p:nvSpPr>
          <p:cNvPr id="21" name="文本框 14">
            <a:extLst>
              <a:ext uri="{FF2B5EF4-FFF2-40B4-BE49-F238E27FC236}">
                <a16:creationId xmlns:a16="http://schemas.microsoft.com/office/drawing/2014/main" id="{4C419C46-F35B-175B-80D5-8DFB9A58BD16}"/>
              </a:ext>
            </a:extLst>
          </p:cNvPr>
          <p:cNvSpPr txBox="1"/>
          <p:nvPr/>
        </p:nvSpPr>
        <p:spPr>
          <a:xfrm>
            <a:off x="7311274" y="6852599"/>
            <a:ext cx="347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2DB51B"/>
                </a:solidFill>
              </a:rPr>
              <a:t>0</a:t>
            </a:r>
            <a:endParaRPr lang="zh-CN" altLang="en-US" sz="4400" dirty="0">
              <a:solidFill>
                <a:srgbClr val="2DB51B"/>
              </a:solidFill>
            </a:endParaRPr>
          </a:p>
        </p:txBody>
      </p:sp>
      <p:sp>
        <p:nvSpPr>
          <p:cNvPr id="22" name="箭头: 下 2">
            <a:extLst>
              <a:ext uri="{FF2B5EF4-FFF2-40B4-BE49-F238E27FC236}">
                <a16:creationId xmlns:a16="http://schemas.microsoft.com/office/drawing/2014/main" id="{F3FD1621-E741-F704-42CD-68CF256A7A3A}"/>
              </a:ext>
            </a:extLst>
          </p:cNvPr>
          <p:cNvSpPr/>
          <p:nvPr/>
        </p:nvSpPr>
        <p:spPr>
          <a:xfrm>
            <a:off x="7363664" y="6083748"/>
            <a:ext cx="347330" cy="874354"/>
          </a:xfrm>
          <a:prstGeom prst="down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9107CE-0E46-38C2-68A0-D6BA2D7487A4}"/>
              </a:ext>
            </a:extLst>
          </p:cNvPr>
          <p:cNvSpPr txBox="1"/>
          <p:nvPr/>
        </p:nvSpPr>
        <p:spPr>
          <a:xfrm>
            <a:off x="5985049" y="6234408"/>
            <a:ext cx="31045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2DB51B"/>
                </a:solidFill>
                <a:ea typeface="宋体" panose="02010600030101010101" pitchFamily="2" charset="-122"/>
              </a:rPr>
              <a:t>Skip Sparse</a:t>
            </a:r>
            <a:endParaRPr lang="en-US" sz="2400" b="1" i="1" dirty="0">
              <a:solidFill>
                <a:srgbClr val="2DB51B"/>
              </a:solidFill>
            </a:endParaRPr>
          </a:p>
        </p:txBody>
      </p:sp>
      <p:pic>
        <p:nvPicPr>
          <p:cNvPr id="24" name="图片 10">
            <a:extLst>
              <a:ext uri="{FF2B5EF4-FFF2-40B4-BE49-F238E27FC236}">
                <a16:creationId xmlns:a16="http://schemas.microsoft.com/office/drawing/2014/main" id="{A4EAD757-03D6-62B0-089B-37930F72E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527" y="4798449"/>
            <a:ext cx="3104559" cy="1435959"/>
          </a:xfrm>
          <a:prstGeom prst="rect">
            <a:avLst/>
          </a:prstGeom>
        </p:spPr>
      </p:pic>
      <p:pic>
        <p:nvPicPr>
          <p:cNvPr id="25" name="图片 10">
            <a:extLst>
              <a:ext uri="{FF2B5EF4-FFF2-40B4-BE49-F238E27FC236}">
                <a16:creationId xmlns:a16="http://schemas.microsoft.com/office/drawing/2014/main" id="{078A1FC8-6C33-A734-7CE2-55105B9C1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527" y="6333204"/>
            <a:ext cx="3104559" cy="1435959"/>
          </a:xfrm>
          <a:prstGeom prst="rect">
            <a:avLst/>
          </a:prstGeom>
        </p:spPr>
      </p:pic>
      <p:pic>
        <p:nvPicPr>
          <p:cNvPr id="26" name="图片 19">
            <a:extLst>
              <a:ext uri="{FF2B5EF4-FFF2-40B4-BE49-F238E27FC236}">
                <a16:creationId xmlns:a16="http://schemas.microsoft.com/office/drawing/2014/main" id="{FD6070F5-41C2-9945-335B-7347F40E5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191" y="5268255"/>
            <a:ext cx="438172" cy="460398"/>
          </a:xfrm>
          <a:prstGeom prst="rect">
            <a:avLst/>
          </a:prstGeom>
        </p:spPr>
      </p:pic>
      <p:pic>
        <p:nvPicPr>
          <p:cNvPr id="27" name="图片 19">
            <a:extLst>
              <a:ext uri="{FF2B5EF4-FFF2-40B4-BE49-F238E27FC236}">
                <a16:creationId xmlns:a16="http://schemas.microsoft.com/office/drawing/2014/main" id="{4BE4FF7A-1C23-C8B0-9208-94876A94E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191" y="6785036"/>
            <a:ext cx="438172" cy="460398"/>
          </a:xfrm>
          <a:prstGeom prst="rect">
            <a:avLst/>
          </a:prstGeom>
        </p:spPr>
      </p:pic>
      <p:sp>
        <p:nvSpPr>
          <p:cNvPr id="28" name="文本框 20">
            <a:extLst>
              <a:ext uri="{FF2B5EF4-FFF2-40B4-BE49-F238E27FC236}">
                <a16:creationId xmlns:a16="http://schemas.microsoft.com/office/drawing/2014/main" id="{E9832046-F3E2-16C4-275D-1FB9EA9F80FA}"/>
              </a:ext>
            </a:extLst>
          </p:cNvPr>
          <p:cNvSpPr txBox="1"/>
          <p:nvPr/>
        </p:nvSpPr>
        <p:spPr>
          <a:xfrm>
            <a:off x="452561" y="4874931"/>
            <a:ext cx="27723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Training:</a:t>
            </a:r>
          </a:p>
          <a:p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2DB51B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(Unify Low-Rank Linear Attention with Sparse Approximation)</a:t>
            </a:r>
            <a:endParaRPr lang="zh-CN" altLang="en-US" b="1" dirty="0">
              <a:solidFill>
                <a:srgbClr val="2DB51B"/>
              </a:solidFill>
            </a:endParaRPr>
          </a:p>
        </p:txBody>
      </p:sp>
      <p:sp>
        <p:nvSpPr>
          <p:cNvPr id="3" name="文本框 20">
            <a:extLst>
              <a:ext uri="{FF2B5EF4-FFF2-40B4-BE49-F238E27FC236}">
                <a16:creationId xmlns:a16="http://schemas.microsoft.com/office/drawing/2014/main" id="{8FE16176-3F81-1F46-E1F6-9DDA0500A808}"/>
              </a:ext>
            </a:extLst>
          </p:cNvPr>
          <p:cNvSpPr txBox="1"/>
          <p:nvPr/>
        </p:nvSpPr>
        <p:spPr>
          <a:xfrm>
            <a:off x="469719" y="3532876"/>
            <a:ext cx="27723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Training:</a:t>
            </a:r>
          </a:p>
          <a:p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2DB51B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(Vanilla </a:t>
            </a:r>
            <a:r>
              <a:rPr kumimoji="0" lang="en-US" altLang="zh-CN" b="1" i="0" u="none" strike="noStrike" kern="1200" cap="none" spc="0" normalizeH="0" baseline="0" noProof="0" dirty="0" err="1">
                <a:ln>
                  <a:noFill/>
                </a:ln>
                <a:solidFill>
                  <a:srgbClr val="2DB51B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Softmax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2DB51B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)</a:t>
            </a:r>
            <a:endParaRPr lang="zh-CN" altLang="en-US" b="1" dirty="0">
              <a:solidFill>
                <a:srgbClr val="2DB51B"/>
              </a:solidFill>
            </a:endParaRPr>
          </a:p>
        </p:txBody>
      </p:sp>
      <p:sp>
        <p:nvSpPr>
          <p:cNvPr id="30" name="文本框 20">
            <a:extLst>
              <a:ext uri="{FF2B5EF4-FFF2-40B4-BE49-F238E27FC236}">
                <a16:creationId xmlns:a16="http://schemas.microsoft.com/office/drawing/2014/main" id="{38488B11-66AB-E6DF-DEF7-CA60A87D652C}"/>
              </a:ext>
            </a:extLst>
          </p:cNvPr>
          <p:cNvSpPr txBox="1"/>
          <p:nvPr/>
        </p:nvSpPr>
        <p:spPr>
          <a:xfrm>
            <a:off x="452561" y="6696073"/>
            <a:ext cx="27723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Inference</a:t>
            </a:r>
            <a:r>
              <a:rPr lang="en-US" altLang="zh-CN" sz="28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:</a:t>
            </a:r>
            <a:endParaRPr lang="zh-CN" altLang="en-US" sz="2800" dirty="0"/>
          </a:p>
          <a:p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2DB51B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(Linear Attention)</a:t>
            </a:r>
            <a:endParaRPr lang="zh-CN" altLang="en-US" b="1" dirty="0">
              <a:solidFill>
                <a:srgbClr val="2DB51B"/>
              </a:solidFill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6A6E21-8131-D190-A0CF-04EF29387685}"/>
              </a:ext>
            </a:extLst>
          </p:cNvPr>
          <p:cNvGrpSpPr/>
          <p:nvPr/>
        </p:nvGrpSpPr>
        <p:grpSpPr>
          <a:xfrm>
            <a:off x="0" y="1079453"/>
            <a:ext cx="9506762" cy="2071796"/>
            <a:chOff x="-143483" y="1079454"/>
            <a:chExt cx="9506762" cy="20717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684051EE-43A2-EBEC-7BAE-19EBF93873EF}"/>
                    </a:ext>
                  </a:extLst>
                </p:cNvPr>
                <p:cNvSpPr txBox="1"/>
                <p:nvPr/>
              </p:nvSpPr>
              <p:spPr>
                <a:xfrm>
                  <a:off x="-143483" y="1079454"/>
                  <a:ext cx="6749285" cy="10164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200" i="1" smtClean="0">
                            <a:latin typeface="Cambria Math" panose="02040503050406030204" pitchFamily="18" charset="0"/>
                          </a:rPr>
                          <m:t>𝑆𝑜𝑓𝑡𝑚𝑎𝑥</m:t>
                        </m:r>
                        <m:d>
                          <m:d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200" b="1" i="1"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  <m:sSup>
                                  <m:sSupPr>
                                    <m:ctrlPr>
                                      <a:rPr lang="en-US" altLang="zh-CN" sz="2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2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200" b="1" i="1">
                                            <a:latin typeface="Cambria Math" panose="02040503050406030204" pitchFamily="18" charset="0"/>
                                          </a:rPr>
                                          <m:t>𝑲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altLang="zh-CN" sz="2200" b="1" i="1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p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𝑇𝑎𝑦𝑙𝑜𝑟</m:t>
                                    </m:r>
                                  </m:e>
                                  <m:sub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𝑠𝑜𝑓𝑡𝑚𝑎𝑥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CN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200" b="1" i="1">
                                            <a:latin typeface="Cambria Math" panose="02040503050406030204" pitchFamily="18" charset="0"/>
                                          </a:rPr>
                                          <m:t>𝑸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CN" sz="22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altLang="zh-CN" sz="22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CN" sz="2200" b="1" i="1">
                                                    <a:latin typeface="Cambria Math" panose="02040503050406030204" pitchFamily="18" charset="0"/>
                                                  </a:rPr>
                                                  <m:t>𝑲</m:t>
                                                </m:r>
                                              </m:e>
                                            </m:acc>
                                          </m:e>
                                          <m:sup>
                                            <m:r>
                                              <a:rPr lang="en-US" altLang="zh-CN" sz="2200" b="1" i="1">
                                                <a:latin typeface="Cambria Math" panose="02040503050406030204" pitchFamily="18" charset="0"/>
                                              </a:rPr>
                                              <m:t>𝑻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altLang="zh-CN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altLang="zh-CN" sz="2200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</m:oMath>
                    </m:oMathPara>
                  </a14:m>
                  <a:br>
                    <a:rPr lang="en-US" altLang="zh-CN" sz="2400" b="1" dirty="0"/>
                  </a:br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05FB10F8-1C89-50FA-9473-043C8BCE9E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43483" y="1079454"/>
                  <a:ext cx="6749285" cy="101649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左大括号 30">
              <a:extLst>
                <a:ext uri="{FF2B5EF4-FFF2-40B4-BE49-F238E27FC236}">
                  <a16:creationId xmlns:a16="http://schemas.microsoft.com/office/drawing/2014/main" id="{E5EE886A-E75A-CA74-6F95-D019C7635FB6}"/>
                </a:ext>
              </a:extLst>
            </p:cNvPr>
            <p:cNvSpPr/>
            <p:nvPr/>
          </p:nvSpPr>
          <p:spPr>
            <a:xfrm rot="16200000">
              <a:off x="4041929" y="884690"/>
              <a:ext cx="278295" cy="2818196"/>
            </a:xfrm>
            <a:prstGeom prst="leftBrace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  <p:sp>
          <p:nvSpPr>
            <p:cNvPr id="32" name="左大括号 31">
              <a:extLst>
                <a:ext uri="{FF2B5EF4-FFF2-40B4-BE49-F238E27FC236}">
                  <a16:creationId xmlns:a16="http://schemas.microsoft.com/office/drawing/2014/main" id="{C4227EE5-AACC-7135-5058-212C04AA843D}"/>
                </a:ext>
              </a:extLst>
            </p:cNvPr>
            <p:cNvSpPr/>
            <p:nvPr/>
          </p:nvSpPr>
          <p:spPr>
            <a:xfrm rot="16200000">
              <a:off x="7590612" y="884689"/>
              <a:ext cx="278295" cy="2818196"/>
            </a:xfrm>
            <a:prstGeom prst="leftBrace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D816EF5B-69EB-6574-37FD-CA53022B86CB}"/>
                </a:ext>
              </a:extLst>
            </p:cNvPr>
            <p:cNvSpPr txBox="1"/>
            <p:nvPr/>
          </p:nvSpPr>
          <p:spPr>
            <a:xfrm>
              <a:off x="2835980" y="2457885"/>
              <a:ext cx="3014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First-Order Approximation</a:t>
              </a:r>
              <a:endParaRPr lang="zh-CN" altLang="en-US" dirty="0"/>
            </a:p>
          </p:txBody>
        </p:sp>
        <p:sp>
          <p:nvSpPr>
            <p:cNvPr id="34" name="文本框 19">
              <a:extLst>
                <a:ext uri="{FF2B5EF4-FFF2-40B4-BE49-F238E27FC236}">
                  <a16:creationId xmlns:a16="http://schemas.microsoft.com/office/drawing/2014/main" id="{C1EB6D8A-E6D6-1968-B044-F16F1BBAADCB}"/>
                </a:ext>
              </a:extLst>
            </p:cNvPr>
            <p:cNvSpPr txBox="1"/>
            <p:nvPr/>
          </p:nvSpPr>
          <p:spPr>
            <a:xfrm>
              <a:off x="2717546" y="2751140"/>
              <a:ext cx="3014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(Weak Attention)</a:t>
              </a:r>
              <a:endParaRPr lang="zh-CN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2C0458CA-54FE-B424-F5E7-EEE2F83488C8}"/>
                    </a:ext>
                  </a:extLst>
                </p:cNvPr>
                <p:cNvSpPr txBox="1"/>
                <p:nvPr/>
              </p:nvSpPr>
              <p:spPr>
                <a:xfrm>
                  <a:off x="5950241" y="1110950"/>
                  <a:ext cx="3413038" cy="10177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𝑇𝑎𝑦𝑙𝑜𝑟</m:t>
                                    </m:r>
                                  </m:e>
                                  <m:sub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𝑠𝑜𝑓𝑡𝑚𝑎𝑥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CN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200" b="1" i="1">
                                            <a:latin typeface="Cambria Math" panose="02040503050406030204" pitchFamily="18" charset="0"/>
                                          </a:rPr>
                                          <m:t>𝑸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CN" sz="22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altLang="zh-CN" sz="22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CN" sz="2200" b="1" i="1">
                                                    <a:latin typeface="Cambria Math" panose="02040503050406030204" pitchFamily="18" charset="0"/>
                                                  </a:rPr>
                                                  <m:t>𝑲</m:t>
                                                </m:r>
                                              </m:e>
                                            </m:acc>
                                          </m:e>
                                          <m:sup>
                                            <m:r>
                                              <a:rPr lang="en-US" altLang="zh-CN" sz="2200" b="1" i="1">
                                                <a:latin typeface="Cambria Math" panose="02040503050406030204" pitchFamily="18" charset="0"/>
                                              </a:rPr>
                                              <m:t>𝑻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altLang="zh-CN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altLang="zh-CN" sz="2200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br>
                    <a:rPr lang="en-US" altLang="zh-CN" sz="2200" b="1" dirty="0"/>
                  </a:br>
                  <a:endParaRPr lang="zh-CN" altLang="en-US" sz="2200" dirty="0"/>
                </a:p>
              </p:txBody>
            </p:sp>
          </mc:Choice>
          <mc:Fallback xmlns="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028E6771-9CF1-D3E9-164C-E4C7371498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0241" y="1110950"/>
                  <a:ext cx="3413038" cy="1017715"/>
                </a:xfrm>
                <a:prstGeom prst="rect">
                  <a:avLst/>
                </a:prstGeom>
                <a:blipFill>
                  <a:blip r:embed="rId8"/>
                  <a:stretch>
                    <a:fillRect r="-30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文本框 20">
              <a:extLst>
                <a:ext uri="{FF2B5EF4-FFF2-40B4-BE49-F238E27FC236}">
                  <a16:creationId xmlns:a16="http://schemas.microsoft.com/office/drawing/2014/main" id="{5A8C8649-91A3-2173-7A75-542DF081FF22}"/>
                </a:ext>
              </a:extLst>
            </p:cNvPr>
            <p:cNvSpPr txBox="1"/>
            <p:nvPr/>
          </p:nvSpPr>
          <p:spPr>
            <a:xfrm>
              <a:off x="6269837" y="2457884"/>
              <a:ext cx="3014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Higher-Order Terms</a:t>
              </a:r>
              <a:endParaRPr lang="zh-CN" altLang="en-US" dirty="0"/>
            </a:p>
          </p:txBody>
        </p:sp>
        <p:sp>
          <p:nvSpPr>
            <p:cNvPr id="37" name="文本框 19">
              <a:extLst>
                <a:ext uri="{FF2B5EF4-FFF2-40B4-BE49-F238E27FC236}">
                  <a16:creationId xmlns:a16="http://schemas.microsoft.com/office/drawing/2014/main" id="{AA723E9A-9410-1D42-4B14-36B5FDFE9161}"/>
                </a:ext>
              </a:extLst>
            </p:cNvPr>
            <p:cNvSpPr txBox="1"/>
            <p:nvPr/>
          </p:nvSpPr>
          <p:spPr>
            <a:xfrm>
              <a:off x="6348410" y="2742290"/>
              <a:ext cx="3014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(Strong Attention)</a:t>
              </a:r>
              <a:endParaRPr lang="zh-CN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27963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D79F2A-4157-461C-8ECB-ECE4FF96CE66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line">
            <a:avLst/>
          </a:prstGeom>
          <a:ln w="571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C6083D1-69D0-4FE6-BC82-C9416070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100" y="2"/>
            <a:ext cx="10191750" cy="88750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dirty="0"/>
              <a:t>Overview of Our Proposed Framework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DCE6BA-3A47-DB27-E97D-0BCD95A6B8C8}"/>
              </a:ext>
            </a:extLst>
          </p:cNvPr>
          <p:cNvSpPr txBox="1"/>
          <p:nvPr/>
        </p:nvSpPr>
        <p:spPr>
          <a:xfrm>
            <a:off x="152401" y="1274922"/>
            <a:ext cx="9762565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zh-CN" sz="4000" b="1" dirty="0" err="1">
                <a:solidFill>
                  <a:srgbClr val="0070C0"/>
                </a:solidFill>
              </a:rPr>
              <a:t>ViTALiTy</a:t>
            </a:r>
            <a:r>
              <a:rPr lang="en-US" altLang="zh-CN" sz="4000" b="1" dirty="0">
                <a:solidFill>
                  <a:srgbClr val="0070C0"/>
                </a:solidFill>
              </a:rPr>
              <a:t>: </a:t>
            </a:r>
            <a:r>
              <a:rPr lang="en-US" altLang="zh-CN" sz="3200" dirty="0">
                <a:solidFill>
                  <a:srgbClr val="0070C0"/>
                </a:solidFill>
              </a:rPr>
              <a:t>Unifying Low-rank and Sparse Approximation for </a:t>
            </a:r>
            <a:r>
              <a:rPr lang="en-US" altLang="zh-CN" sz="3200" b="1" u="sng" dirty="0" err="1">
                <a:solidFill>
                  <a:srgbClr val="0070C0"/>
                </a:solidFill>
              </a:rPr>
              <a:t>ViT</a:t>
            </a:r>
            <a:r>
              <a:rPr lang="en-US" altLang="zh-CN" sz="3200" b="1" dirty="0">
                <a:solidFill>
                  <a:srgbClr val="0070C0"/>
                </a:solidFill>
              </a:rPr>
              <a:t> </a:t>
            </a:r>
            <a:r>
              <a:rPr lang="en-US" altLang="zh-CN" sz="3200" b="1" u="sng" dirty="0">
                <a:solidFill>
                  <a:srgbClr val="0070C0"/>
                </a:solidFill>
              </a:rPr>
              <a:t>A</a:t>
            </a:r>
            <a:r>
              <a:rPr lang="en-US" altLang="zh-CN" sz="3200" dirty="0">
                <a:solidFill>
                  <a:srgbClr val="0070C0"/>
                </a:solidFill>
              </a:rPr>
              <a:t>cceleration using </a:t>
            </a:r>
            <a:r>
              <a:rPr lang="en-US" altLang="zh-CN" sz="3200" b="1" u="sng" dirty="0">
                <a:solidFill>
                  <a:srgbClr val="0070C0"/>
                </a:solidFill>
              </a:rPr>
              <a:t>Li</a:t>
            </a:r>
            <a:r>
              <a:rPr lang="en-US" altLang="zh-CN" sz="3200" dirty="0">
                <a:solidFill>
                  <a:srgbClr val="0070C0"/>
                </a:solidFill>
              </a:rPr>
              <a:t>near </a:t>
            </a:r>
            <a:r>
              <a:rPr lang="en-US" altLang="zh-CN" sz="3200" b="1" u="sng" dirty="0">
                <a:solidFill>
                  <a:srgbClr val="0070C0"/>
                </a:solidFill>
              </a:rPr>
              <a:t>T</a:t>
            </a:r>
            <a:r>
              <a:rPr lang="en-US" altLang="zh-CN" sz="3200" dirty="0">
                <a:solidFill>
                  <a:srgbClr val="0070C0"/>
                </a:solidFill>
              </a:rPr>
              <a:t>a</a:t>
            </a:r>
            <a:r>
              <a:rPr lang="en-US" altLang="zh-CN" sz="3200" b="1" u="sng" dirty="0">
                <a:solidFill>
                  <a:srgbClr val="0070C0"/>
                </a:solidFill>
              </a:rPr>
              <a:t>y</a:t>
            </a:r>
            <a:r>
              <a:rPr lang="en-US" altLang="zh-CN" sz="3200" dirty="0">
                <a:solidFill>
                  <a:srgbClr val="0070C0"/>
                </a:solidFill>
              </a:rPr>
              <a:t>lor Attention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35BAB94-2CE1-B350-33E9-B749C9C12DCF}"/>
              </a:ext>
            </a:extLst>
          </p:cNvPr>
          <p:cNvGrpSpPr/>
          <p:nvPr/>
        </p:nvGrpSpPr>
        <p:grpSpPr>
          <a:xfrm>
            <a:off x="278585" y="2720504"/>
            <a:ext cx="3416370" cy="3196202"/>
            <a:chOff x="713243" y="3125995"/>
            <a:chExt cx="2893940" cy="260981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CB26AD9-604B-66B8-1BB4-AC0F66DAA3BD}"/>
                </a:ext>
              </a:extLst>
            </p:cNvPr>
            <p:cNvSpPr/>
            <p:nvPr/>
          </p:nvSpPr>
          <p:spPr>
            <a:xfrm>
              <a:off x="713243" y="3125995"/>
              <a:ext cx="2893940" cy="26098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3446C4-8279-27EB-F466-8F298E75DE08}"/>
                </a:ext>
              </a:extLst>
            </p:cNvPr>
            <p:cNvSpPr txBox="1"/>
            <p:nvPr/>
          </p:nvSpPr>
          <p:spPr>
            <a:xfrm>
              <a:off x="738896" y="3127779"/>
              <a:ext cx="2867169" cy="427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ViTALiTy</a:t>
              </a:r>
              <a:r>
                <a:rPr lang="en-US" altLang="zh-CN" sz="2800" b="1" dirty="0"/>
                <a:t> </a:t>
              </a:r>
              <a:r>
                <a:rPr lang="en-US" altLang="zh-CN" sz="2800" b="1" dirty="0">
                  <a:solidFill>
                    <a:srgbClr val="0070C0"/>
                  </a:solidFill>
                </a:rPr>
                <a:t>Algorithm</a:t>
              </a:r>
              <a:endParaRPr lang="zh-CN" altLang="en-US" sz="2800" b="1" dirty="0">
                <a:solidFill>
                  <a:srgbClr val="0070C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DBB89E3-5E85-DF4C-742F-2FB13D347785}"/>
                </a:ext>
              </a:extLst>
            </p:cNvPr>
            <p:cNvSpPr/>
            <p:nvPr/>
          </p:nvSpPr>
          <p:spPr>
            <a:xfrm>
              <a:off x="817805" y="3584125"/>
              <a:ext cx="2679895" cy="66305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D25F82-2471-F5F7-1C87-BF0F81CFE99C}"/>
                </a:ext>
              </a:extLst>
            </p:cNvPr>
            <p:cNvSpPr txBox="1"/>
            <p:nvPr/>
          </p:nvSpPr>
          <p:spPr>
            <a:xfrm>
              <a:off x="862602" y="3917241"/>
              <a:ext cx="2485051" cy="32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/>
                <a:t>Based on Taylor expansion</a:t>
              </a:r>
              <a:endParaRPr lang="zh-CN" alt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433ABF-E244-3DE5-9A02-038DE832B387}"/>
                </a:ext>
              </a:extLst>
            </p:cNvPr>
            <p:cNvSpPr txBox="1"/>
            <p:nvPr/>
          </p:nvSpPr>
          <p:spPr>
            <a:xfrm>
              <a:off x="817805" y="3567543"/>
              <a:ext cx="2485051" cy="32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/>
                <a:t>Linear Attention</a:t>
              </a:r>
              <a:endParaRPr lang="zh-CN" altLang="en-US" b="1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B5E17CA-5FE5-2601-E03D-55C9906CD078}"/>
                </a:ext>
              </a:extLst>
            </p:cNvPr>
            <p:cNvSpPr/>
            <p:nvPr/>
          </p:nvSpPr>
          <p:spPr>
            <a:xfrm>
              <a:off x="816684" y="4701288"/>
              <a:ext cx="2681014" cy="87523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B0828D-94A6-FD9D-B92A-2DD7B20580FC}"/>
                </a:ext>
              </a:extLst>
            </p:cNvPr>
            <p:cNvSpPr txBox="1"/>
            <p:nvPr/>
          </p:nvSpPr>
          <p:spPr>
            <a:xfrm>
              <a:off x="862601" y="5024181"/>
              <a:ext cx="2485051" cy="578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/>
                <a:t>Unifies Low-rank</a:t>
              </a:r>
            </a:p>
            <a:p>
              <a:r>
                <a:rPr lang="en-US" altLang="zh-CN" dirty="0"/>
                <a:t>&amp; Sparse Approximation</a:t>
              </a:r>
              <a:endParaRPr lang="zh-CN" alt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14030D-1D80-3144-D671-89EF57B9F45B}"/>
                </a:ext>
              </a:extLst>
            </p:cNvPr>
            <p:cNvSpPr txBox="1"/>
            <p:nvPr/>
          </p:nvSpPr>
          <p:spPr>
            <a:xfrm>
              <a:off x="818356" y="4744007"/>
              <a:ext cx="2485051" cy="32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/>
                <a:t>A training pipeline</a:t>
              </a:r>
              <a:endParaRPr lang="zh-CN" altLang="en-US" b="1" dirty="0"/>
            </a:p>
          </p:txBody>
        </p:sp>
        <p:sp>
          <p:nvSpPr>
            <p:cNvPr id="18" name="TextBox 27">
              <a:extLst>
                <a:ext uri="{FF2B5EF4-FFF2-40B4-BE49-F238E27FC236}">
                  <a16:creationId xmlns:a16="http://schemas.microsoft.com/office/drawing/2014/main" id="{2873597F-0506-C7EC-5397-4F6DF4175C72}"/>
                </a:ext>
              </a:extLst>
            </p:cNvPr>
            <p:cNvSpPr txBox="1"/>
            <p:nvPr/>
          </p:nvSpPr>
          <p:spPr>
            <a:xfrm>
              <a:off x="1785467" y="4279828"/>
              <a:ext cx="616244" cy="376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b="1" dirty="0"/>
                <a:t>and</a:t>
              </a:r>
              <a:endParaRPr lang="zh-CN" altLang="en-US" b="1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810BF0-D4E0-F851-AD66-8147EB770DE1}"/>
              </a:ext>
            </a:extLst>
          </p:cNvPr>
          <p:cNvGrpSpPr/>
          <p:nvPr/>
        </p:nvGrpSpPr>
        <p:grpSpPr>
          <a:xfrm>
            <a:off x="3694956" y="2720504"/>
            <a:ext cx="6429121" cy="3205865"/>
            <a:chOff x="3694956" y="2720504"/>
            <a:chExt cx="6429121" cy="3205865"/>
          </a:xfrm>
        </p:grpSpPr>
        <p:sp>
          <p:nvSpPr>
            <p:cNvPr id="4" name="Arrow: Curved Up 6">
              <a:extLst>
                <a:ext uri="{FF2B5EF4-FFF2-40B4-BE49-F238E27FC236}">
                  <a16:creationId xmlns:a16="http://schemas.microsoft.com/office/drawing/2014/main" id="{8D2951A8-09E1-5EE6-42B7-E7C0AC765788}"/>
                </a:ext>
              </a:extLst>
            </p:cNvPr>
            <p:cNvSpPr/>
            <p:nvPr/>
          </p:nvSpPr>
          <p:spPr>
            <a:xfrm rot="10800000">
              <a:off x="3844046" y="3346838"/>
              <a:ext cx="2341809" cy="708386"/>
            </a:xfrm>
            <a:prstGeom prst="curvedUp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Arrow: Curved Up 7">
              <a:extLst>
                <a:ext uri="{FF2B5EF4-FFF2-40B4-BE49-F238E27FC236}">
                  <a16:creationId xmlns:a16="http://schemas.microsoft.com/office/drawing/2014/main" id="{3D5DB1E5-ED20-D940-7DF0-846BEEB7D4CC}"/>
                </a:ext>
              </a:extLst>
            </p:cNvPr>
            <p:cNvSpPr/>
            <p:nvPr/>
          </p:nvSpPr>
          <p:spPr>
            <a:xfrm>
              <a:off x="3951188" y="4638183"/>
              <a:ext cx="2325807" cy="708386"/>
            </a:xfrm>
            <a:prstGeom prst="curvedUp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A060CA-F75A-0AC6-F59D-629AF02A8B9F}"/>
                </a:ext>
              </a:extLst>
            </p:cNvPr>
            <p:cNvSpPr txBox="1"/>
            <p:nvPr/>
          </p:nvSpPr>
          <p:spPr>
            <a:xfrm>
              <a:off x="3694956" y="4055224"/>
              <a:ext cx="28382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rgbClr val="E75F5F"/>
                  </a:solidFill>
                </a:rPr>
                <a:t>Algorithm &amp; Accelerator</a:t>
              </a:r>
            </a:p>
            <a:p>
              <a:pPr algn="ctr"/>
              <a:r>
                <a:rPr lang="en-US" altLang="zh-CN" b="1" dirty="0">
                  <a:solidFill>
                    <a:srgbClr val="E75F5F"/>
                  </a:solidFill>
                </a:rPr>
                <a:t>Co-Design</a:t>
              </a:r>
              <a:endParaRPr lang="zh-CN" altLang="en-US" b="1" dirty="0">
                <a:solidFill>
                  <a:srgbClr val="E75F5F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42FD88-282E-B7A7-01CA-8F7CCB62F135}"/>
                </a:ext>
              </a:extLst>
            </p:cNvPr>
            <p:cNvSpPr/>
            <p:nvPr/>
          </p:nvSpPr>
          <p:spPr>
            <a:xfrm>
              <a:off x="6492001" y="2720504"/>
              <a:ext cx="3325930" cy="31962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C0C32D-BEC4-9345-75C4-7EF89739F168}"/>
                </a:ext>
              </a:extLst>
            </p:cNvPr>
            <p:cNvSpPr txBox="1"/>
            <p:nvPr/>
          </p:nvSpPr>
          <p:spPr>
            <a:xfrm>
              <a:off x="6389210" y="2738041"/>
              <a:ext cx="35407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800" b="1" dirty="0" err="1"/>
                <a:t>ViTALiTy</a:t>
              </a:r>
              <a:r>
                <a:rPr lang="en-US" altLang="zh-CN" sz="2800" b="1" dirty="0"/>
                <a:t> </a:t>
              </a:r>
              <a:r>
                <a:rPr lang="en-US" altLang="zh-CN" sz="2800" b="1" dirty="0">
                  <a:solidFill>
                    <a:srgbClr val="0070C0"/>
                  </a:solidFill>
                </a:rPr>
                <a:t>Accelerator</a:t>
              </a:r>
              <a:endParaRPr lang="zh-CN" altLang="en-US" sz="2800" b="1" dirty="0">
                <a:solidFill>
                  <a:srgbClr val="0070C0"/>
                </a:solidFill>
              </a:endParaRPr>
            </a:p>
          </p:txBody>
        </p:sp>
        <p:pic>
          <p:nvPicPr>
            <p:cNvPr id="20" name="图片 24">
              <a:extLst>
                <a:ext uri="{FF2B5EF4-FFF2-40B4-BE49-F238E27FC236}">
                  <a16:creationId xmlns:a16="http://schemas.microsoft.com/office/drawing/2014/main" id="{E96BA164-D8B4-4FBC-1A85-34229C1E0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44172" y="3225168"/>
              <a:ext cx="2335323" cy="2036039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665D5E-33A1-08F0-5776-67C4C4ABAE89}"/>
                </a:ext>
              </a:extLst>
            </p:cNvPr>
            <p:cNvSpPr txBox="1"/>
            <p:nvPr/>
          </p:nvSpPr>
          <p:spPr>
            <a:xfrm>
              <a:off x="6299589" y="5218483"/>
              <a:ext cx="38244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b="1" dirty="0"/>
                <a:t>Merely Low-rank </a:t>
              </a:r>
            </a:p>
            <a:p>
              <a:pPr algn="ctr"/>
              <a:r>
                <a:rPr lang="en-US" altLang="zh-CN" b="1" dirty="0"/>
                <a:t>component for inference</a:t>
              </a:r>
              <a:endParaRPr lang="zh-CN" alt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F2795EC-AB94-6F38-E14D-46A0155E9137}"/>
                  </a:ext>
                </a:extLst>
              </p:cNvPr>
              <p:cNvSpPr txBox="1"/>
              <p:nvPr/>
            </p:nvSpPr>
            <p:spPr>
              <a:xfrm>
                <a:off x="152402" y="6241015"/>
                <a:ext cx="9762563" cy="12618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IN" altLang="zh-CN" sz="2800" dirty="0">
                    <a:solidFill>
                      <a:srgbClr val="0070C0"/>
                    </a:solidFill>
                  </a:rPr>
                  <a:t>The 1st co-designed </a:t>
                </a:r>
                <a:r>
                  <a:rPr lang="en-IN" altLang="zh-CN" sz="2800" dirty="0" err="1">
                    <a:solidFill>
                      <a:srgbClr val="0070C0"/>
                    </a:solidFill>
                  </a:rPr>
                  <a:t>ViT</a:t>
                </a:r>
                <a:r>
                  <a:rPr lang="en-IN" altLang="zh-CN" sz="2800" dirty="0">
                    <a:solidFill>
                      <a:srgbClr val="0070C0"/>
                    </a:solidFill>
                  </a:rPr>
                  <a:t> work leveraging </a:t>
                </a:r>
                <a:r>
                  <a:rPr lang="en-IN" altLang="zh-CN" sz="2800" b="1" dirty="0">
                    <a:solidFill>
                      <a:srgbClr val="0070C0"/>
                    </a:solidFill>
                  </a:rPr>
                  <a:t>low-rank linear attention</a:t>
                </a: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-IN" altLang="zh-CN" sz="2400" b="1" dirty="0">
                    <a:solidFill>
                      <a:srgbClr val="0070C0"/>
                    </a:solidFill>
                  </a:rPr>
                  <a:t>Higher accuracy (+2.4% to +3.6%)</a:t>
                </a:r>
                <a:r>
                  <a:rPr lang="en-IN" altLang="zh-CN" sz="2400" dirty="0">
                    <a:solidFill>
                      <a:srgbClr val="0070C0"/>
                    </a:solidFill>
                  </a:rPr>
                  <a:t> than existing linear attention</a:t>
                </a:r>
                <a:endParaRPr lang="en-IN" altLang="zh-CN" sz="2400" b="1" dirty="0">
                  <a:solidFill>
                    <a:srgbClr val="0070C0"/>
                  </a:solidFill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-IN" altLang="zh-CN" sz="2400" b="1" dirty="0">
                    <a:solidFill>
                      <a:srgbClr val="0070C0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IN" altLang="zh-CN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IN" altLang="zh-CN" sz="2400" dirty="0">
                    <a:solidFill>
                      <a:srgbClr val="0070C0"/>
                    </a:solidFill>
                  </a:rPr>
                  <a:t> </a:t>
                </a:r>
                <a:r>
                  <a:rPr lang="en-IN" altLang="zh-CN" sz="2400" b="1" dirty="0">
                    <a:solidFill>
                      <a:srgbClr val="0070C0"/>
                    </a:solidFill>
                  </a:rPr>
                  <a:t>efficiency </a:t>
                </a:r>
                <a:r>
                  <a:rPr lang="en-IN" altLang="zh-CN" sz="2400" dirty="0">
                    <a:solidFill>
                      <a:srgbClr val="0070C0"/>
                    </a:solidFill>
                  </a:rPr>
                  <a:t>than SOTA accelerator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F2795EC-AB94-6F38-E14D-46A0155E9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2" y="6241015"/>
                <a:ext cx="9762563" cy="1261884"/>
              </a:xfrm>
              <a:prstGeom prst="rect">
                <a:avLst/>
              </a:prstGeom>
              <a:blipFill>
                <a:blip r:embed="rId4"/>
                <a:stretch>
                  <a:fillRect l="-1249" t="-4831" r="-750" b="-101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78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C7FB6-83F2-D18F-7D59-C6B8AF346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</a:t>
            </a:r>
            <a:r>
              <a:rPr lang="en-US" sz="4000" dirty="0"/>
              <a:t>Vision Transformers (</a:t>
            </a:r>
            <a:r>
              <a:rPr lang="en-US" sz="4000" dirty="0" err="1"/>
              <a:t>ViTs</a:t>
            </a:r>
            <a:r>
              <a:rPr lang="en-US" sz="40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47F87-77D1-877D-093C-046C4CAD5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" y="1083366"/>
            <a:ext cx="9555480" cy="2506205"/>
          </a:xfrm>
        </p:spPr>
        <p:txBody>
          <a:bodyPr/>
          <a:lstStyle/>
          <a:p>
            <a:r>
              <a:rPr lang="en-IN" sz="2800" dirty="0"/>
              <a:t>SOTA performance in various computer vision tasks</a:t>
            </a:r>
          </a:p>
          <a:p>
            <a:r>
              <a:rPr lang="en-IN" sz="2800" b="1" dirty="0"/>
              <a:t>Key enabler in </a:t>
            </a:r>
            <a:r>
              <a:rPr lang="en-IN" sz="2800" b="1" dirty="0" err="1"/>
              <a:t>ViTs</a:t>
            </a:r>
            <a:r>
              <a:rPr lang="en-IN" sz="2800" b="1" dirty="0"/>
              <a:t>: Multi-head attention (MHA) </a:t>
            </a:r>
            <a:r>
              <a:rPr lang="en-IN" sz="2800" dirty="0"/>
              <a:t>captures </a:t>
            </a:r>
            <a:r>
              <a:rPr lang="en-IN" sz="2800" i="1" dirty="0"/>
              <a:t>global information </a:t>
            </a:r>
            <a:r>
              <a:rPr lang="en-IN" sz="2800" dirty="0"/>
              <a:t>and </a:t>
            </a:r>
            <a:r>
              <a:rPr lang="en-IN" sz="2800" i="1" dirty="0"/>
              <a:t>long-range interactions</a:t>
            </a:r>
            <a:r>
              <a:rPr lang="en-IN" sz="28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58816C-BFE8-DD79-20DE-C2504F9950E0}"/>
              </a:ext>
            </a:extLst>
          </p:cNvPr>
          <p:cNvSpPr txBox="1"/>
          <p:nvPr/>
        </p:nvSpPr>
        <p:spPr>
          <a:xfrm>
            <a:off x="724195" y="7000062"/>
            <a:ext cx="51094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i="1" dirty="0">
                <a:latin typeface="+mj-lt"/>
              </a:rPr>
              <a:t>Block Diagram of a Vision Transformer Model</a:t>
            </a:r>
            <a:endParaRPr lang="en-US" b="1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1517C4-9542-C87D-15AD-B98CDDC19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80" y="3159435"/>
            <a:ext cx="6217453" cy="37213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89DAC9-9D3E-4CC1-B67D-A8FCB7E51204}"/>
                  </a:ext>
                </a:extLst>
              </p:cNvPr>
              <p:cNvSpPr txBox="1"/>
              <p:nvPr/>
            </p:nvSpPr>
            <p:spPr>
              <a:xfrm>
                <a:off x="6448593" y="5672636"/>
                <a:ext cx="4338112" cy="7152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1" i="0" dirty="0">
                    <a:latin typeface="Cambria Math" panose="02040503050406030204" pitchFamily="18" charset="0"/>
                  </a:rPr>
                  <a:t>Step 1: </a:t>
                </a:r>
              </a:p>
              <a:p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𝐐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𝐗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sup>
                    </m:sSup>
                    <m:r>
                      <a:rPr lang="en-US" altLang="zh-CN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𝐊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>
                        <a:latin typeface="Cambria Math" panose="02040503050406030204" pitchFamily="18" charset="0"/>
                      </a:rPr>
                      <m:t>𝐗</m:t>
                    </m:r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𝐕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>
                        <a:latin typeface="Cambria Math" panose="02040503050406030204" pitchFamily="18" charset="0"/>
                      </a:rPr>
                      <m:t>𝐗</m:t>
                    </m:r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89DAC9-9D3E-4CC1-B67D-A8FCB7E51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593" y="5672636"/>
                <a:ext cx="4338112" cy="715260"/>
              </a:xfrm>
              <a:prstGeom prst="rect">
                <a:avLst/>
              </a:prstGeom>
              <a:blipFill>
                <a:blip r:embed="rId4"/>
                <a:stretch>
                  <a:fillRect l="-1458" t="-3448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4424AE-5806-A186-B2D4-76EB18F39CB3}"/>
                  </a:ext>
                </a:extLst>
              </p:cNvPr>
              <p:cNvSpPr txBox="1"/>
              <p:nvPr/>
            </p:nvSpPr>
            <p:spPr>
              <a:xfrm>
                <a:off x="6448593" y="4873710"/>
                <a:ext cx="4338112" cy="5967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1" i="0" dirty="0">
                    <a:latin typeface="Cambria Math" panose="02040503050406030204" pitchFamily="18" charset="0"/>
                  </a:rPr>
                  <a:t>Step 2: 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𝐒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softmax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0">
                                <a:latin typeface="Cambria Math" panose="02040503050406030204" pitchFamily="18" charset="0"/>
                              </a:rPr>
                              <m:t>𝐐</m:t>
                            </m:r>
                            <m:sSup>
                              <m:sSup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0" smtClean="0">
                                    <a:latin typeface="Cambria Math" panose="02040503050406030204" pitchFamily="18" charset="0"/>
                                  </a:rPr>
                                  <m:t>𝐊</m:t>
                                </m:r>
                              </m:e>
                              <m:sup>
                                <m:r>
                                  <a:rPr lang="en-US" altLang="zh-CN" b="1" i="0" smtClean="0">
                                    <a:latin typeface="Cambria Math" panose="02040503050406030204" pitchFamily="18" charset="0"/>
                                  </a:rPr>
                                  <m:t>𝐓</m:t>
                                </m:r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4424AE-5806-A186-B2D4-76EB18F39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593" y="4873710"/>
                <a:ext cx="4338112" cy="596702"/>
              </a:xfrm>
              <a:prstGeom prst="rect">
                <a:avLst/>
              </a:prstGeom>
              <a:blipFill>
                <a:blip r:embed="rId5"/>
                <a:stretch>
                  <a:fillRect l="-1458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5492D0-2232-EF13-96A6-338AF9EF532E}"/>
                  </a:ext>
                </a:extLst>
              </p:cNvPr>
              <p:cNvSpPr txBox="1"/>
              <p:nvPr/>
            </p:nvSpPr>
            <p:spPr>
              <a:xfrm>
                <a:off x="6448593" y="4326225"/>
                <a:ext cx="250393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1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Step 3:</a:t>
                </a:r>
                <a:r>
                  <a:rPr lang="en-US" altLang="zh-CN" b="1" i="0" dirty="0">
                    <a:latin typeface="Cambria Math" panose="02040503050406030204" pitchFamily="18" charset="0"/>
                  </a:rPr>
                  <a:t>  Z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𝐒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5492D0-2232-EF13-96A6-338AF9EF5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593" y="4326225"/>
                <a:ext cx="2503935" cy="400110"/>
              </a:xfrm>
              <a:prstGeom prst="rect">
                <a:avLst/>
              </a:prstGeom>
              <a:blipFill>
                <a:blip r:embed="rId6"/>
                <a:stretch>
                  <a:fillRect l="-2513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708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B51E28-C16D-E188-E5E3-D1AB5E87E25A}"/>
              </a:ext>
            </a:extLst>
          </p:cNvPr>
          <p:cNvSpPr txBox="1"/>
          <p:nvPr/>
        </p:nvSpPr>
        <p:spPr>
          <a:xfrm>
            <a:off x="1531044" y="2635418"/>
            <a:ext cx="69963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/>
              <a:t>Proposed</a:t>
            </a:r>
          </a:p>
          <a:p>
            <a:pPr algn="ctr"/>
            <a:r>
              <a:rPr lang="en-US" sz="6000" b="1" dirty="0" err="1"/>
              <a:t>ViTALiTy</a:t>
            </a:r>
            <a:r>
              <a:rPr lang="en-US" sz="6000" b="1" dirty="0"/>
              <a:t> Accelerator</a:t>
            </a:r>
          </a:p>
        </p:txBody>
      </p:sp>
    </p:spTree>
    <p:extLst>
      <p:ext uri="{BB962C8B-B14F-4D97-AF65-F5344CB8AC3E}">
        <p14:creationId xmlns:p14="http://schemas.microsoft.com/office/powerpoint/2010/main" val="292316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1" name="Google Shape;581;p39"/>
          <p:cNvCxnSpPr/>
          <p:nvPr/>
        </p:nvCxnSpPr>
        <p:spPr>
          <a:xfrm>
            <a:off x="152402" y="887506"/>
            <a:ext cx="9762565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2" name="Google Shape;582;p39"/>
          <p:cNvSpPr txBox="1"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ViTALiTy Accelerator: Motivation</a:t>
            </a:r>
            <a:endParaRPr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" name="Google Shape;583;p39"/>
              <p:cNvSpPr txBox="1"/>
              <p:nvPr/>
            </p:nvSpPr>
            <p:spPr>
              <a:xfrm>
                <a:off x="0" y="2160640"/>
                <a:ext cx="9833685" cy="11079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966612" marR="0" lvl="1" indent="-457200" algn="l" rtl="0"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Wingdings" panose="05000000000000000000" pitchFamily="2" charset="2"/>
                  <a:buChar char="Ø"/>
                </a:pPr>
                <a:r>
                  <a:rPr lang="en-US" sz="2800" b="1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14:m>
                  <m:oMath xmlns:m="http://schemas.openxmlformats.org/officeDocument/2006/math">
                    <m:r>
                      <a:rPr lang="en-US" sz="2800" b="1" i="1" u="none" strike="noStrike" cap="none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×</m:t>
                    </m:r>
                  </m:oMath>
                </a14:m>
                <a:r>
                  <a:rPr lang="en-US" sz="2800" b="1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u="none" strike="noStrike" cap="none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~</m:t>
                    </m:r>
                  </m:oMath>
                </a14:m>
                <a:r>
                  <a:rPr lang="en-US" sz="2800" b="1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10</a:t>
                </a:r>
                <a14:m>
                  <m:oMath xmlns:m="http://schemas.openxmlformats.org/officeDocument/2006/math">
                    <m:r>
                      <a:rPr lang="en-US" sz="2800" b="1" i="1" u="none" strike="noStrike" cap="none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×</m:t>
                    </m:r>
                  </m:oMath>
                </a14:m>
                <a:r>
                  <a:rPr lang="en-US" sz="2800" b="1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FLOPs reduction </a:t>
                </a:r>
                <a:endParaRPr lang="en-US" dirty="0">
                  <a:sym typeface="Calibri"/>
                </a:endParaRPr>
              </a:p>
              <a:p>
                <a:pPr marL="966612" marR="0" lvl="1" indent="-457200" algn="l" rtl="0"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Wingdings" panose="05000000000000000000" pitchFamily="2" charset="2"/>
                  <a:buChar char="Ø"/>
                </a:pPr>
                <a:r>
                  <a:rPr lang="en-US" sz="2800" b="1" i="0" u="none" strike="noStrike" cap="none" dirty="0">
                    <a:solidFill>
                      <a:srgbClr val="0066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But only </a:t>
                </a:r>
                <a:r>
                  <a:rPr lang="en-US" sz="2800" b="1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0.6</a:t>
                </a:r>
                <a14:m>
                  <m:oMath xmlns:m="http://schemas.openxmlformats.org/officeDocument/2006/math">
                    <m:r>
                      <a:rPr lang="en-US" sz="2800" b="1" i="1" u="none" strike="noStrike" cap="none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×</m:t>
                    </m:r>
                  </m:oMath>
                </a14:m>
                <a:r>
                  <a:rPr lang="en-US" sz="2800" b="1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u="none" strike="noStrike" cap="none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~</m:t>
                    </m:r>
                  </m:oMath>
                </a14:m>
                <a:r>
                  <a:rPr lang="en-US" sz="2800" b="1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0.8</a:t>
                </a:r>
                <a14:m>
                  <m:oMath xmlns:m="http://schemas.openxmlformats.org/officeDocument/2006/math">
                    <m:r>
                      <a:rPr lang="en-US" sz="2800" b="1" i="1" u="none" strike="noStrike" cap="none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×</m:t>
                    </m:r>
                  </m:oMath>
                </a14:m>
                <a:r>
                  <a:rPr lang="en-US" sz="2800" b="1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throughput (on GPUs)</a:t>
                </a:r>
                <a:endParaRPr dirty="0"/>
              </a:p>
            </p:txBody>
          </p:sp>
        </mc:Choice>
        <mc:Fallback xmlns="">
          <p:sp>
            <p:nvSpPr>
              <p:cNvPr id="583" name="Google Shape;583;p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60640"/>
                <a:ext cx="9833685" cy="1107955"/>
              </a:xfrm>
              <a:prstGeom prst="rect">
                <a:avLst/>
              </a:prstGeom>
              <a:blipFill>
                <a:blip r:embed="rId3"/>
                <a:stretch>
                  <a:fillRect b="-148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4">
            <a:extLst>
              <a:ext uri="{FF2B5EF4-FFF2-40B4-BE49-F238E27FC236}">
                <a16:creationId xmlns:a16="http://schemas.microsoft.com/office/drawing/2014/main" id="{3DFDF63C-4E7D-6EA1-C082-9ADB7895AFD9}"/>
              </a:ext>
            </a:extLst>
          </p:cNvPr>
          <p:cNvSpPr/>
          <p:nvPr/>
        </p:nvSpPr>
        <p:spPr>
          <a:xfrm>
            <a:off x="152402" y="1015407"/>
            <a:ext cx="9415804" cy="10173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Challenge: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on general computing platforms, FLOPs reduction may not result in a real speed up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0704881-41A8-3589-87F8-D9E0E5D8F692}"/>
              </a:ext>
            </a:extLst>
          </p:cNvPr>
          <p:cNvSpPr/>
          <p:nvPr/>
        </p:nvSpPr>
        <p:spPr>
          <a:xfrm>
            <a:off x="152402" y="1015407"/>
            <a:ext cx="9415804" cy="10173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Challenge: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on general computing platforms, FLOPs reduction may not result in a real speed up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89" name="Google Shape;589;p40"/>
          <p:cNvCxnSpPr/>
          <p:nvPr/>
        </p:nvCxnSpPr>
        <p:spPr>
          <a:xfrm>
            <a:off x="152402" y="887506"/>
            <a:ext cx="9762565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0" name="Google Shape;590;p40"/>
          <p:cNvSpPr txBox="1"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ViTALiTy Accelerator: Motivation</a:t>
            </a:r>
            <a:endParaRPr sz="4000"/>
          </a:p>
        </p:txBody>
      </p:sp>
      <p:pic>
        <p:nvPicPr>
          <p:cNvPr id="592" name="Google Shape;59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040" y="2160640"/>
            <a:ext cx="2201392" cy="441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77E2633-1CE5-772A-E460-DCDF69EFC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1725" y="2119942"/>
            <a:ext cx="4141372" cy="4804708"/>
          </a:xfrm>
          <a:prstGeom prst="rect">
            <a:avLst/>
          </a:prstGeom>
        </p:spPr>
      </p:pic>
      <p:sp>
        <p:nvSpPr>
          <p:cNvPr id="5" name="Google Shape;601;p41">
            <a:extLst>
              <a:ext uri="{FF2B5EF4-FFF2-40B4-BE49-F238E27FC236}">
                <a16:creationId xmlns:a16="http://schemas.microsoft.com/office/drawing/2014/main" id="{C6B4D523-FDFB-B930-7C89-AD9CCEB21FB8}"/>
              </a:ext>
            </a:extLst>
          </p:cNvPr>
          <p:cNvSpPr/>
          <p:nvPr/>
        </p:nvSpPr>
        <p:spPr>
          <a:xfrm>
            <a:off x="3385866" y="3994702"/>
            <a:ext cx="1927358" cy="61232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rgbClr val="2DB5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ViTALiTy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8" name="Google Shape;598;p41"/>
          <p:cNvCxnSpPr/>
          <p:nvPr/>
        </p:nvCxnSpPr>
        <p:spPr>
          <a:xfrm>
            <a:off x="152402" y="887506"/>
            <a:ext cx="9762565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9" name="Google Shape;599;p41"/>
          <p:cNvSpPr txBox="1"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ViTALiTy Accelerator: Motivation</a:t>
            </a:r>
            <a:endParaRPr sz="4000"/>
          </a:p>
        </p:txBody>
      </p:sp>
      <p:sp>
        <p:nvSpPr>
          <p:cNvPr id="600" name="Google Shape;600;p41"/>
          <p:cNvSpPr txBox="1"/>
          <p:nvPr/>
        </p:nvSpPr>
        <p:spPr>
          <a:xfrm>
            <a:off x="-442325" y="2424638"/>
            <a:ext cx="9833685" cy="466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lang="zh-CN" altLang="en-US" sz="2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41"/>
          <p:cNvSpPr/>
          <p:nvPr/>
        </p:nvSpPr>
        <p:spPr>
          <a:xfrm>
            <a:off x="3385866" y="3994702"/>
            <a:ext cx="1927358" cy="61232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rgbClr val="2DB5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ViTALiTy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2" name="Google Shape;60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0070" y="2120405"/>
            <a:ext cx="4137583" cy="4764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040" y="2147388"/>
            <a:ext cx="2209800" cy="43505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53202FFD-E0FA-3281-9CA9-E02F433C26AA}"/>
              </a:ext>
            </a:extLst>
          </p:cNvPr>
          <p:cNvSpPr/>
          <p:nvPr/>
        </p:nvSpPr>
        <p:spPr>
          <a:xfrm>
            <a:off x="152402" y="1015407"/>
            <a:ext cx="9415804" cy="10173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Challenge: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on general computing platforms, FLOPs reduction may not result in a real speed up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EC24369-564A-D8C4-6884-F6B8514565C2}"/>
              </a:ext>
            </a:extLst>
          </p:cNvPr>
          <p:cNvSpPr/>
          <p:nvPr/>
        </p:nvSpPr>
        <p:spPr>
          <a:xfrm>
            <a:off x="557153" y="6637977"/>
            <a:ext cx="9011053" cy="898872"/>
          </a:xfrm>
          <a:prstGeom prst="rect">
            <a:avLst/>
          </a:prstGeom>
          <a:solidFill>
            <a:srgbClr val="DCE6F2"/>
          </a:solidFill>
          <a:ln>
            <a:solidFill>
              <a:srgbClr val="D0F5F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50941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CC"/>
              </a:buClr>
              <a:buSzPts val="2800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Reason: </a:t>
            </a:r>
          </a:p>
          <a:p>
            <a:pPr marR="0" lvl="0" algn="l" defTabSz="50941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CC"/>
              </a:buClr>
              <a:buSzPts val="2800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ViTALiTy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introduced several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pre/post-processing operations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9" name="Google Shape;609;p42"/>
          <p:cNvCxnSpPr/>
          <p:nvPr/>
        </p:nvCxnSpPr>
        <p:spPr>
          <a:xfrm>
            <a:off x="152402" y="887506"/>
            <a:ext cx="9762565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0" name="Google Shape;610;p42"/>
          <p:cNvSpPr txBox="1"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ViTALiTy Accelerator: Motivation</a:t>
            </a:r>
            <a:endParaRPr sz="4000"/>
          </a:p>
        </p:txBody>
      </p:sp>
      <p:pic>
        <p:nvPicPr>
          <p:cNvPr id="612" name="Google Shape;612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1083" y="1936685"/>
            <a:ext cx="4325780" cy="4015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454" y="1936685"/>
            <a:ext cx="4427486" cy="4015742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42"/>
          <p:cNvSpPr txBox="1"/>
          <p:nvPr/>
        </p:nvSpPr>
        <p:spPr>
          <a:xfrm>
            <a:off x="1376972" y="5899091"/>
            <a:ext cx="223266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FLOPs breakdown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42"/>
          <p:cNvSpPr txBox="1"/>
          <p:nvPr/>
        </p:nvSpPr>
        <p:spPr>
          <a:xfrm>
            <a:off x="6788439" y="5883853"/>
            <a:ext cx="223266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Latency breakdown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60292C38-C08D-9111-3C62-6EB55D4F1AD9}"/>
              </a:ext>
            </a:extLst>
          </p:cNvPr>
          <p:cNvSpPr/>
          <p:nvPr/>
        </p:nvSpPr>
        <p:spPr>
          <a:xfrm>
            <a:off x="427383" y="962745"/>
            <a:ext cx="9203635" cy="898872"/>
          </a:xfrm>
          <a:prstGeom prst="rect">
            <a:avLst/>
          </a:prstGeom>
          <a:solidFill>
            <a:srgbClr val="DCE6F2"/>
          </a:solidFill>
          <a:ln>
            <a:solidFill>
              <a:srgbClr val="D0F5F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50941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CC"/>
              </a:buClr>
              <a:buSzPts val="2800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Reason: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ViTALiTy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introduced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pre/post-processing operations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A66B053-FEDB-5604-2913-6F5A3CA35DD8}"/>
              </a:ext>
            </a:extLst>
          </p:cNvPr>
          <p:cNvSpPr/>
          <p:nvPr/>
        </p:nvSpPr>
        <p:spPr>
          <a:xfrm>
            <a:off x="262647" y="6552173"/>
            <a:ext cx="9533106" cy="8988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Despite small FLOPs, these pre/post-processing have non-trivial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latency overhead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3D0E990-F16D-2B33-29B4-5722A66FF543}"/>
              </a:ext>
            </a:extLst>
          </p:cNvPr>
          <p:cNvSpPr txBox="1"/>
          <p:nvPr/>
        </p:nvSpPr>
        <p:spPr>
          <a:xfrm>
            <a:off x="3385929" y="4778705"/>
            <a:ext cx="927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93%</a:t>
            </a:r>
            <a:endParaRPr lang="zh-CN" altLang="en-US" sz="2400" dirty="0">
              <a:latin typeface="Calibri" panose="020F0502020204030204" pitchFamily="34" charset="0"/>
              <a:ea typeface="Open Sans Light" charset="0"/>
              <a:cs typeface="Calibri" panose="020F05020202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14F3C97-9985-F3B3-5447-E707D4126882}"/>
              </a:ext>
            </a:extLst>
          </p:cNvPr>
          <p:cNvSpPr txBox="1"/>
          <p:nvPr/>
        </p:nvSpPr>
        <p:spPr>
          <a:xfrm>
            <a:off x="3527597" y="4017167"/>
            <a:ext cx="644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7%</a:t>
            </a:r>
            <a:endParaRPr lang="zh-CN" altLang="en-US" sz="2400" dirty="0">
              <a:latin typeface="Calibri" panose="020F0502020204030204" pitchFamily="34" charset="0"/>
              <a:ea typeface="Open Sans Light" charset="0"/>
              <a:cs typeface="Calibri" panose="020F050202020403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CC1F3C2-BDE1-4828-DCCD-504F34AF1704}"/>
              </a:ext>
            </a:extLst>
          </p:cNvPr>
          <p:cNvSpPr txBox="1"/>
          <p:nvPr/>
        </p:nvSpPr>
        <p:spPr>
          <a:xfrm>
            <a:off x="8666921" y="4985485"/>
            <a:ext cx="854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20%</a:t>
            </a:r>
            <a:endParaRPr lang="zh-CN" altLang="en-US" sz="2400" dirty="0">
              <a:latin typeface="Calibri" panose="020F0502020204030204" pitchFamily="34" charset="0"/>
              <a:ea typeface="Open Sans Light" charset="0"/>
              <a:cs typeface="Calibri" panose="020F050202020403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98C727A-C1ED-C3BF-A9DD-6862F3127877}"/>
              </a:ext>
            </a:extLst>
          </p:cNvPr>
          <p:cNvSpPr/>
          <p:nvPr/>
        </p:nvSpPr>
        <p:spPr>
          <a:xfrm>
            <a:off x="8666920" y="2204885"/>
            <a:ext cx="854765" cy="2690675"/>
          </a:xfrm>
          <a:prstGeom prst="rect">
            <a:avLst/>
          </a:prstGeom>
          <a:solidFill>
            <a:srgbClr val="FF7D7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zh-CN" altLang="en-US" sz="280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DE40751-0CC4-EEB4-67B1-09EF79A4D334}"/>
              </a:ext>
            </a:extLst>
          </p:cNvPr>
          <p:cNvSpPr txBox="1"/>
          <p:nvPr/>
        </p:nvSpPr>
        <p:spPr>
          <a:xfrm>
            <a:off x="8666921" y="3389217"/>
            <a:ext cx="854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80%</a:t>
            </a:r>
            <a:endParaRPr lang="zh-CN" altLang="en-US" sz="2400" dirty="0">
              <a:latin typeface="Calibri" panose="020F0502020204030204" pitchFamily="34" charset="0"/>
              <a:ea typeface="Open Sans Light" charset="0"/>
              <a:cs typeface="Calibri" panose="020F050202020403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42916D4-ED35-0247-7C88-D53462DD16A5}"/>
              </a:ext>
            </a:extLst>
          </p:cNvPr>
          <p:cNvSpPr/>
          <p:nvPr/>
        </p:nvSpPr>
        <p:spPr>
          <a:xfrm>
            <a:off x="3346835" y="4387382"/>
            <a:ext cx="854765" cy="123111"/>
          </a:xfrm>
          <a:prstGeom prst="rect">
            <a:avLst/>
          </a:prstGeom>
          <a:solidFill>
            <a:srgbClr val="FF7D7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zh-CN" altLang="en-US" sz="2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7916A3C-921A-61DF-65DF-83F44B5E237C}"/>
              </a:ext>
            </a:extLst>
          </p:cNvPr>
          <p:cNvSpPr/>
          <p:nvPr/>
        </p:nvSpPr>
        <p:spPr>
          <a:xfrm>
            <a:off x="2163659" y="2672693"/>
            <a:ext cx="329643" cy="121307"/>
          </a:xfrm>
          <a:custGeom>
            <a:avLst/>
            <a:gdLst>
              <a:gd name="connsiteX0" fmla="*/ 0 w 351184"/>
              <a:gd name="connsiteY0" fmla="*/ 0 h 107722"/>
              <a:gd name="connsiteX1" fmla="*/ 351184 w 351184"/>
              <a:gd name="connsiteY1" fmla="*/ 0 h 107722"/>
              <a:gd name="connsiteX2" fmla="*/ 351184 w 351184"/>
              <a:gd name="connsiteY2" fmla="*/ 107722 h 107722"/>
              <a:gd name="connsiteX3" fmla="*/ 0 w 351184"/>
              <a:gd name="connsiteY3" fmla="*/ 107722 h 107722"/>
              <a:gd name="connsiteX4" fmla="*/ 0 w 351184"/>
              <a:gd name="connsiteY4" fmla="*/ 0 h 107722"/>
              <a:gd name="connsiteX0" fmla="*/ 0 w 377688"/>
              <a:gd name="connsiteY0" fmla="*/ 0 h 173983"/>
              <a:gd name="connsiteX1" fmla="*/ 351184 w 377688"/>
              <a:gd name="connsiteY1" fmla="*/ 0 h 173983"/>
              <a:gd name="connsiteX2" fmla="*/ 377688 w 377688"/>
              <a:gd name="connsiteY2" fmla="*/ 173983 h 173983"/>
              <a:gd name="connsiteX3" fmla="*/ 0 w 377688"/>
              <a:gd name="connsiteY3" fmla="*/ 107722 h 173983"/>
              <a:gd name="connsiteX4" fmla="*/ 0 w 377688"/>
              <a:gd name="connsiteY4" fmla="*/ 0 h 173983"/>
              <a:gd name="connsiteX0" fmla="*/ 13252 w 390940"/>
              <a:gd name="connsiteY0" fmla="*/ 0 h 173983"/>
              <a:gd name="connsiteX1" fmla="*/ 364436 w 390940"/>
              <a:gd name="connsiteY1" fmla="*/ 0 h 173983"/>
              <a:gd name="connsiteX2" fmla="*/ 390940 w 390940"/>
              <a:gd name="connsiteY2" fmla="*/ 173983 h 173983"/>
              <a:gd name="connsiteX3" fmla="*/ 0 w 390940"/>
              <a:gd name="connsiteY3" fmla="*/ 167356 h 173983"/>
              <a:gd name="connsiteX4" fmla="*/ 13252 w 390940"/>
              <a:gd name="connsiteY4" fmla="*/ 0 h 173983"/>
              <a:gd name="connsiteX0" fmla="*/ 13252 w 364436"/>
              <a:gd name="connsiteY0" fmla="*/ 0 h 167356"/>
              <a:gd name="connsiteX1" fmla="*/ 364436 w 364436"/>
              <a:gd name="connsiteY1" fmla="*/ 0 h 167356"/>
              <a:gd name="connsiteX2" fmla="*/ 318053 w 364436"/>
              <a:gd name="connsiteY2" fmla="*/ 127601 h 167356"/>
              <a:gd name="connsiteX3" fmla="*/ 0 w 364436"/>
              <a:gd name="connsiteY3" fmla="*/ 167356 h 167356"/>
              <a:gd name="connsiteX4" fmla="*/ 13252 w 364436"/>
              <a:gd name="connsiteY4" fmla="*/ 0 h 167356"/>
              <a:gd name="connsiteX0" fmla="*/ 13252 w 364436"/>
              <a:gd name="connsiteY0" fmla="*/ 0 h 167356"/>
              <a:gd name="connsiteX1" fmla="*/ 364436 w 364436"/>
              <a:gd name="connsiteY1" fmla="*/ 0 h 167356"/>
              <a:gd name="connsiteX2" fmla="*/ 349803 w 364436"/>
              <a:gd name="connsiteY2" fmla="*/ 118076 h 167356"/>
              <a:gd name="connsiteX3" fmla="*/ 0 w 364436"/>
              <a:gd name="connsiteY3" fmla="*/ 167356 h 167356"/>
              <a:gd name="connsiteX4" fmla="*/ 13252 w 364436"/>
              <a:gd name="connsiteY4" fmla="*/ 0 h 167356"/>
              <a:gd name="connsiteX0" fmla="*/ 0 w 351184"/>
              <a:gd name="connsiteY0" fmla="*/ 0 h 130844"/>
              <a:gd name="connsiteX1" fmla="*/ 351184 w 351184"/>
              <a:gd name="connsiteY1" fmla="*/ 0 h 130844"/>
              <a:gd name="connsiteX2" fmla="*/ 336551 w 351184"/>
              <a:gd name="connsiteY2" fmla="*/ 118076 h 130844"/>
              <a:gd name="connsiteX3" fmla="*/ 7386 w 351184"/>
              <a:gd name="connsiteY3" fmla="*/ 130844 h 130844"/>
              <a:gd name="connsiteX4" fmla="*/ 0 w 351184"/>
              <a:gd name="connsiteY4" fmla="*/ 0 h 130844"/>
              <a:gd name="connsiteX0" fmla="*/ 0 w 351184"/>
              <a:gd name="connsiteY0" fmla="*/ 0 h 119731"/>
              <a:gd name="connsiteX1" fmla="*/ 351184 w 351184"/>
              <a:gd name="connsiteY1" fmla="*/ 0 h 119731"/>
              <a:gd name="connsiteX2" fmla="*/ 336551 w 351184"/>
              <a:gd name="connsiteY2" fmla="*/ 118076 h 119731"/>
              <a:gd name="connsiteX3" fmla="*/ 7386 w 351184"/>
              <a:gd name="connsiteY3" fmla="*/ 119731 h 119731"/>
              <a:gd name="connsiteX4" fmla="*/ 0 w 351184"/>
              <a:gd name="connsiteY4" fmla="*/ 0 h 119731"/>
              <a:gd name="connsiteX0" fmla="*/ 0 w 336551"/>
              <a:gd name="connsiteY0" fmla="*/ 0 h 119731"/>
              <a:gd name="connsiteX1" fmla="*/ 333721 w 336551"/>
              <a:gd name="connsiteY1" fmla="*/ 3175 h 119731"/>
              <a:gd name="connsiteX2" fmla="*/ 336551 w 336551"/>
              <a:gd name="connsiteY2" fmla="*/ 118076 h 119731"/>
              <a:gd name="connsiteX3" fmla="*/ 7386 w 336551"/>
              <a:gd name="connsiteY3" fmla="*/ 119731 h 119731"/>
              <a:gd name="connsiteX4" fmla="*/ 0 w 336551"/>
              <a:gd name="connsiteY4" fmla="*/ 0 h 119731"/>
              <a:gd name="connsiteX0" fmla="*/ 0 w 338635"/>
              <a:gd name="connsiteY0" fmla="*/ 0 h 119731"/>
              <a:gd name="connsiteX1" fmla="*/ 338484 w 338635"/>
              <a:gd name="connsiteY1" fmla="*/ 3175 h 119731"/>
              <a:gd name="connsiteX2" fmla="*/ 336551 w 338635"/>
              <a:gd name="connsiteY2" fmla="*/ 118076 h 119731"/>
              <a:gd name="connsiteX3" fmla="*/ 7386 w 338635"/>
              <a:gd name="connsiteY3" fmla="*/ 119731 h 119731"/>
              <a:gd name="connsiteX4" fmla="*/ 0 w 338635"/>
              <a:gd name="connsiteY4" fmla="*/ 0 h 119731"/>
              <a:gd name="connsiteX0" fmla="*/ 0 w 337134"/>
              <a:gd name="connsiteY0" fmla="*/ 0 h 119731"/>
              <a:gd name="connsiteX1" fmla="*/ 336897 w 337134"/>
              <a:gd name="connsiteY1" fmla="*/ 0 h 119731"/>
              <a:gd name="connsiteX2" fmla="*/ 336551 w 337134"/>
              <a:gd name="connsiteY2" fmla="*/ 118076 h 119731"/>
              <a:gd name="connsiteX3" fmla="*/ 7386 w 337134"/>
              <a:gd name="connsiteY3" fmla="*/ 119731 h 119731"/>
              <a:gd name="connsiteX4" fmla="*/ 0 w 337134"/>
              <a:gd name="connsiteY4" fmla="*/ 0 h 119731"/>
              <a:gd name="connsiteX0" fmla="*/ 0 w 337134"/>
              <a:gd name="connsiteY0" fmla="*/ 0 h 121319"/>
              <a:gd name="connsiteX1" fmla="*/ 336897 w 337134"/>
              <a:gd name="connsiteY1" fmla="*/ 0 h 121319"/>
              <a:gd name="connsiteX2" fmla="*/ 336551 w 337134"/>
              <a:gd name="connsiteY2" fmla="*/ 118076 h 121319"/>
              <a:gd name="connsiteX3" fmla="*/ 779 w 337134"/>
              <a:gd name="connsiteY3" fmla="*/ 121319 h 121319"/>
              <a:gd name="connsiteX4" fmla="*/ 0 w 337134"/>
              <a:gd name="connsiteY4" fmla="*/ 0 h 121319"/>
              <a:gd name="connsiteX0" fmla="*/ 0 w 337134"/>
              <a:gd name="connsiteY0" fmla="*/ 0 h 121319"/>
              <a:gd name="connsiteX1" fmla="*/ 336897 w 337134"/>
              <a:gd name="connsiteY1" fmla="*/ 0 h 121319"/>
              <a:gd name="connsiteX2" fmla="*/ 336551 w 337134"/>
              <a:gd name="connsiteY2" fmla="*/ 118076 h 121319"/>
              <a:gd name="connsiteX3" fmla="*/ 779 w 337134"/>
              <a:gd name="connsiteY3" fmla="*/ 121319 h 121319"/>
              <a:gd name="connsiteX4" fmla="*/ 0 w 337134"/>
              <a:gd name="connsiteY4" fmla="*/ 0 h 121319"/>
              <a:gd name="connsiteX0" fmla="*/ 10959 w 348093"/>
              <a:gd name="connsiteY0" fmla="*/ 0 h 119731"/>
              <a:gd name="connsiteX1" fmla="*/ 347856 w 348093"/>
              <a:gd name="connsiteY1" fmla="*/ 0 h 119731"/>
              <a:gd name="connsiteX2" fmla="*/ 347510 w 348093"/>
              <a:gd name="connsiteY2" fmla="*/ 118076 h 119731"/>
              <a:gd name="connsiteX3" fmla="*/ 4 w 348093"/>
              <a:gd name="connsiteY3" fmla="*/ 119731 h 119731"/>
              <a:gd name="connsiteX4" fmla="*/ 10959 w 348093"/>
              <a:gd name="connsiteY4" fmla="*/ 0 h 119731"/>
              <a:gd name="connsiteX0" fmla="*/ 2589 w 348104"/>
              <a:gd name="connsiteY0" fmla="*/ 0 h 121318"/>
              <a:gd name="connsiteX1" fmla="*/ 347867 w 348104"/>
              <a:gd name="connsiteY1" fmla="*/ 1587 h 121318"/>
              <a:gd name="connsiteX2" fmla="*/ 347521 w 348104"/>
              <a:gd name="connsiteY2" fmla="*/ 119663 h 121318"/>
              <a:gd name="connsiteX3" fmla="*/ 15 w 348104"/>
              <a:gd name="connsiteY3" fmla="*/ 121318 h 121318"/>
              <a:gd name="connsiteX4" fmla="*/ 2589 w 348104"/>
              <a:gd name="connsiteY4" fmla="*/ 0 h 12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104" h="121318">
                <a:moveTo>
                  <a:pt x="2589" y="0"/>
                </a:moveTo>
                <a:lnTo>
                  <a:pt x="347867" y="1587"/>
                </a:lnTo>
                <a:cubicBezTo>
                  <a:pt x="348810" y="39887"/>
                  <a:pt x="346578" y="81363"/>
                  <a:pt x="347521" y="119663"/>
                </a:cubicBezTo>
                <a:cubicBezTo>
                  <a:pt x="235597" y="120744"/>
                  <a:pt x="329971" y="118649"/>
                  <a:pt x="15" y="121318"/>
                </a:cubicBezTo>
                <a:cubicBezTo>
                  <a:pt x="-245" y="80878"/>
                  <a:pt x="2849" y="40440"/>
                  <a:pt x="2589" y="0"/>
                </a:cubicBezTo>
                <a:close/>
              </a:path>
            </a:pathLst>
          </a:custGeom>
          <a:solidFill>
            <a:srgbClr val="FF7D7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zh-CN" altLang="en-US" sz="1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3" name="矩形 11">
            <a:extLst>
              <a:ext uri="{FF2B5EF4-FFF2-40B4-BE49-F238E27FC236}">
                <a16:creationId xmlns:a16="http://schemas.microsoft.com/office/drawing/2014/main" id="{4F691EFA-3966-B0AF-2507-8BCB3CF6F292}"/>
              </a:ext>
            </a:extLst>
          </p:cNvPr>
          <p:cNvSpPr/>
          <p:nvPr/>
        </p:nvSpPr>
        <p:spPr>
          <a:xfrm>
            <a:off x="6212419" y="2672692"/>
            <a:ext cx="329643" cy="121307"/>
          </a:xfrm>
          <a:custGeom>
            <a:avLst/>
            <a:gdLst>
              <a:gd name="connsiteX0" fmla="*/ 0 w 351184"/>
              <a:gd name="connsiteY0" fmla="*/ 0 h 107722"/>
              <a:gd name="connsiteX1" fmla="*/ 351184 w 351184"/>
              <a:gd name="connsiteY1" fmla="*/ 0 h 107722"/>
              <a:gd name="connsiteX2" fmla="*/ 351184 w 351184"/>
              <a:gd name="connsiteY2" fmla="*/ 107722 h 107722"/>
              <a:gd name="connsiteX3" fmla="*/ 0 w 351184"/>
              <a:gd name="connsiteY3" fmla="*/ 107722 h 107722"/>
              <a:gd name="connsiteX4" fmla="*/ 0 w 351184"/>
              <a:gd name="connsiteY4" fmla="*/ 0 h 107722"/>
              <a:gd name="connsiteX0" fmla="*/ 0 w 377688"/>
              <a:gd name="connsiteY0" fmla="*/ 0 h 173983"/>
              <a:gd name="connsiteX1" fmla="*/ 351184 w 377688"/>
              <a:gd name="connsiteY1" fmla="*/ 0 h 173983"/>
              <a:gd name="connsiteX2" fmla="*/ 377688 w 377688"/>
              <a:gd name="connsiteY2" fmla="*/ 173983 h 173983"/>
              <a:gd name="connsiteX3" fmla="*/ 0 w 377688"/>
              <a:gd name="connsiteY3" fmla="*/ 107722 h 173983"/>
              <a:gd name="connsiteX4" fmla="*/ 0 w 377688"/>
              <a:gd name="connsiteY4" fmla="*/ 0 h 173983"/>
              <a:gd name="connsiteX0" fmla="*/ 13252 w 390940"/>
              <a:gd name="connsiteY0" fmla="*/ 0 h 173983"/>
              <a:gd name="connsiteX1" fmla="*/ 364436 w 390940"/>
              <a:gd name="connsiteY1" fmla="*/ 0 h 173983"/>
              <a:gd name="connsiteX2" fmla="*/ 390940 w 390940"/>
              <a:gd name="connsiteY2" fmla="*/ 173983 h 173983"/>
              <a:gd name="connsiteX3" fmla="*/ 0 w 390940"/>
              <a:gd name="connsiteY3" fmla="*/ 167356 h 173983"/>
              <a:gd name="connsiteX4" fmla="*/ 13252 w 390940"/>
              <a:gd name="connsiteY4" fmla="*/ 0 h 173983"/>
              <a:gd name="connsiteX0" fmla="*/ 13252 w 364436"/>
              <a:gd name="connsiteY0" fmla="*/ 0 h 167356"/>
              <a:gd name="connsiteX1" fmla="*/ 364436 w 364436"/>
              <a:gd name="connsiteY1" fmla="*/ 0 h 167356"/>
              <a:gd name="connsiteX2" fmla="*/ 318053 w 364436"/>
              <a:gd name="connsiteY2" fmla="*/ 127601 h 167356"/>
              <a:gd name="connsiteX3" fmla="*/ 0 w 364436"/>
              <a:gd name="connsiteY3" fmla="*/ 167356 h 167356"/>
              <a:gd name="connsiteX4" fmla="*/ 13252 w 364436"/>
              <a:gd name="connsiteY4" fmla="*/ 0 h 167356"/>
              <a:gd name="connsiteX0" fmla="*/ 13252 w 364436"/>
              <a:gd name="connsiteY0" fmla="*/ 0 h 167356"/>
              <a:gd name="connsiteX1" fmla="*/ 364436 w 364436"/>
              <a:gd name="connsiteY1" fmla="*/ 0 h 167356"/>
              <a:gd name="connsiteX2" fmla="*/ 349803 w 364436"/>
              <a:gd name="connsiteY2" fmla="*/ 118076 h 167356"/>
              <a:gd name="connsiteX3" fmla="*/ 0 w 364436"/>
              <a:gd name="connsiteY3" fmla="*/ 167356 h 167356"/>
              <a:gd name="connsiteX4" fmla="*/ 13252 w 364436"/>
              <a:gd name="connsiteY4" fmla="*/ 0 h 167356"/>
              <a:gd name="connsiteX0" fmla="*/ 0 w 351184"/>
              <a:gd name="connsiteY0" fmla="*/ 0 h 130844"/>
              <a:gd name="connsiteX1" fmla="*/ 351184 w 351184"/>
              <a:gd name="connsiteY1" fmla="*/ 0 h 130844"/>
              <a:gd name="connsiteX2" fmla="*/ 336551 w 351184"/>
              <a:gd name="connsiteY2" fmla="*/ 118076 h 130844"/>
              <a:gd name="connsiteX3" fmla="*/ 7386 w 351184"/>
              <a:gd name="connsiteY3" fmla="*/ 130844 h 130844"/>
              <a:gd name="connsiteX4" fmla="*/ 0 w 351184"/>
              <a:gd name="connsiteY4" fmla="*/ 0 h 130844"/>
              <a:gd name="connsiteX0" fmla="*/ 0 w 351184"/>
              <a:gd name="connsiteY0" fmla="*/ 0 h 119731"/>
              <a:gd name="connsiteX1" fmla="*/ 351184 w 351184"/>
              <a:gd name="connsiteY1" fmla="*/ 0 h 119731"/>
              <a:gd name="connsiteX2" fmla="*/ 336551 w 351184"/>
              <a:gd name="connsiteY2" fmla="*/ 118076 h 119731"/>
              <a:gd name="connsiteX3" fmla="*/ 7386 w 351184"/>
              <a:gd name="connsiteY3" fmla="*/ 119731 h 119731"/>
              <a:gd name="connsiteX4" fmla="*/ 0 w 351184"/>
              <a:gd name="connsiteY4" fmla="*/ 0 h 119731"/>
              <a:gd name="connsiteX0" fmla="*/ 0 w 336551"/>
              <a:gd name="connsiteY0" fmla="*/ 0 h 119731"/>
              <a:gd name="connsiteX1" fmla="*/ 333721 w 336551"/>
              <a:gd name="connsiteY1" fmla="*/ 3175 h 119731"/>
              <a:gd name="connsiteX2" fmla="*/ 336551 w 336551"/>
              <a:gd name="connsiteY2" fmla="*/ 118076 h 119731"/>
              <a:gd name="connsiteX3" fmla="*/ 7386 w 336551"/>
              <a:gd name="connsiteY3" fmla="*/ 119731 h 119731"/>
              <a:gd name="connsiteX4" fmla="*/ 0 w 336551"/>
              <a:gd name="connsiteY4" fmla="*/ 0 h 119731"/>
              <a:gd name="connsiteX0" fmla="*/ 0 w 338635"/>
              <a:gd name="connsiteY0" fmla="*/ 0 h 119731"/>
              <a:gd name="connsiteX1" fmla="*/ 338484 w 338635"/>
              <a:gd name="connsiteY1" fmla="*/ 3175 h 119731"/>
              <a:gd name="connsiteX2" fmla="*/ 336551 w 338635"/>
              <a:gd name="connsiteY2" fmla="*/ 118076 h 119731"/>
              <a:gd name="connsiteX3" fmla="*/ 7386 w 338635"/>
              <a:gd name="connsiteY3" fmla="*/ 119731 h 119731"/>
              <a:gd name="connsiteX4" fmla="*/ 0 w 338635"/>
              <a:gd name="connsiteY4" fmla="*/ 0 h 119731"/>
              <a:gd name="connsiteX0" fmla="*/ 0 w 337134"/>
              <a:gd name="connsiteY0" fmla="*/ 0 h 119731"/>
              <a:gd name="connsiteX1" fmla="*/ 336897 w 337134"/>
              <a:gd name="connsiteY1" fmla="*/ 0 h 119731"/>
              <a:gd name="connsiteX2" fmla="*/ 336551 w 337134"/>
              <a:gd name="connsiteY2" fmla="*/ 118076 h 119731"/>
              <a:gd name="connsiteX3" fmla="*/ 7386 w 337134"/>
              <a:gd name="connsiteY3" fmla="*/ 119731 h 119731"/>
              <a:gd name="connsiteX4" fmla="*/ 0 w 337134"/>
              <a:gd name="connsiteY4" fmla="*/ 0 h 119731"/>
              <a:gd name="connsiteX0" fmla="*/ 0 w 337134"/>
              <a:gd name="connsiteY0" fmla="*/ 0 h 121319"/>
              <a:gd name="connsiteX1" fmla="*/ 336897 w 337134"/>
              <a:gd name="connsiteY1" fmla="*/ 0 h 121319"/>
              <a:gd name="connsiteX2" fmla="*/ 336551 w 337134"/>
              <a:gd name="connsiteY2" fmla="*/ 118076 h 121319"/>
              <a:gd name="connsiteX3" fmla="*/ 779 w 337134"/>
              <a:gd name="connsiteY3" fmla="*/ 121319 h 121319"/>
              <a:gd name="connsiteX4" fmla="*/ 0 w 337134"/>
              <a:gd name="connsiteY4" fmla="*/ 0 h 121319"/>
              <a:gd name="connsiteX0" fmla="*/ 0 w 337134"/>
              <a:gd name="connsiteY0" fmla="*/ 0 h 121319"/>
              <a:gd name="connsiteX1" fmla="*/ 336897 w 337134"/>
              <a:gd name="connsiteY1" fmla="*/ 0 h 121319"/>
              <a:gd name="connsiteX2" fmla="*/ 336551 w 337134"/>
              <a:gd name="connsiteY2" fmla="*/ 118076 h 121319"/>
              <a:gd name="connsiteX3" fmla="*/ 779 w 337134"/>
              <a:gd name="connsiteY3" fmla="*/ 121319 h 121319"/>
              <a:gd name="connsiteX4" fmla="*/ 0 w 337134"/>
              <a:gd name="connsiteY4" fmla="*/ 0 h 121319"/>
              <a:gd name="connsiteX0" fmla="*/ 10959 w 348093"/>
              <a:gd name="connsiteY0" fmla="*/ 0 h 119731"/>
              <a:gd name="connsiteX1" fmla="*/ 347856 w 348093"/>
              <a:gd name="connsiteY1" fmla="*/ 0 h 119731"/>
              <a:gd name="connsiteX2" fmla="*/ 347510 w 348093"/>
              <a:gd name="connsiteY2" fmla="*/ 118076 h 119731"/>
              <a:gd name="connsiteX3" fmla="*/ 4 w 348093"/>
              <a:gd name="connsiteY3" fmla="*/ 119731 h 119731"/>
              <a:gd name="connsiteX4" fmla="*/ 10959 w 348093"/>
              <a:gd name="connsiteY4" fmla="*/ 0 h 119731"/>
              <a:gd name="connsiteX0" fmla="*/ 2589 w 348104"/>
              <a:gd name="connsiteY0" fmla="*/ 0 h 121318"/>
              <a:gd name="connsiteX1" fmla="*/ 347867 w 348104"/>
              <a:gd name="connsiteY1" fmla="*/ 1587 h 121318"/>
              <a:gd name="connsiteX2" fmla="*/ 347521 w 348104"/>
              <a:gd name="connsiteY2" fmla="*/ 119663 h 121318"/>
              <a:gd name="connsiteX3" fmla="*/ 15 w 348104"/>
              <a:gd name="connsiteY3" fmla="*/ 121318 h 121318"/>
              <a:gd name="connsiteX4" fmla="*/ 2589 w 348104"/>
              <a:gd name="connsiteY4" fmla="*/ 0 h 12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104" h="121318">
                <a:moveTo>
                  <a:pt x="2589" y="0"/>
                </a:moveTo>
                <a:lnTo>
                  <a:pt x="347867" y="1587"/>
                </a:lnTo>
                <a:cubicBezTo>
                  <a:pt x="348810" y="39887"/>
                  <a:pt x="346578" y="81363"/>
                  <a:pt x="347521" y="119663"/>
                </a:cubicBezTo>
                <a:cubicBezTo>
                  <a:pt x="235597" y="120744"/>
                  <a:pt x="329971" y="118649"/>
                  <a:pt x="15" y="121318"/>
                </a:cubicBezTo>
                <a:cubicBezTo>
                  <a:pt x="-245" y="80878"/>
                  <a:pt x="2849" y="40440"/>
                  <a:pt x="2589" y="0"/>
                </a:cubicBezTo>
                <a:close/>
              </a:path>
            </a:pathLst>
          </a:custGeom>
          <a:solidFill>
            <a:srgbClr val="FF7D7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zh-CN" altLang="en-US" sz="1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1" name="Google Shape;621;p43"/>
          <p:cNvCxnSpPr/>
          <p:nvPr/>
        </p:nvCxnSpPr>
        <p:spPr>
          <a:xfrm>
            <a:off x="152402" y="887506"/>
            <a:ext cx="9762565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2" name="Google Shape;622;p43"/>
          <p:cNvSpPr txBox="1"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dirty="0" err="1">
                <a:latin typeface="Calibri"/>
                <a:ea typeface="Calibri"/>
                <a:cs typeface="Calibri"/>
                <a:sym typeface="Calibri"/>
              </a:rPr>
              <a:t>ViTALiTy</a:t>
            </a:r>
            <a:r>
              <a:rPr lang="en-US" sz="4000" b="1" dirty="0">
                <a:latin typeface="Calibri"/>
                <a:ea typeface="Calibri"/>
                <a:cs typeface="Calibri"/>
                <a:sym typeface="Calibri"/>
              </a:rPr>
              <a:t> Accelerator: Motivation</a:t>
            </a:r>
            <a:endParaRPr sz="4000" dirty="0"/>
          </a:p>
        </p:txBody>
      </p:sp>
      <p:sp>
        <p:nvSpPr>
          <p:cNvPr id="623" name="Google Shape;623;p43"/>
          <p:cNvSpPr txBox="1"/>
          <p:nvPr/>
        </p:nvSpPr>
        <p:spPr>
          <a:xfrm>
            <a:off x="152402" y="1716696"/>
            <a:ext cx="983368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n-U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Why? -&gt; General computing platforms (e.g., GPUs):</a:t>
            </a:r>
            <a:endParaRPr dirty="0"/>
          </a:p>
          <a:p>
            <a:pPr marL="852312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altLang="zh-CN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w/o </a:t>
            </a:r>
            <a:r>
              <a:rPr lang="en-US" altLang="zh-CN" sz="2400" b="1" i="0" u="none" strike="noStrike" cap="none" dirty="0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dedicated hardware modules </a:t>
            </a:r>
            <a:endParaRPr lang="en-US" altLang="zh-CN"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2312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altLang="zh-CN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w/o an </a:t>
            </a:r>
            <a:r>
              <a:rPr lang="en-US" altLang="zh-CN" sz="2400" b="1" i="0" u="none" strike="noStrike" cap="none" dirty="0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effective pipeline</a:t>
            </a:r>
            <a:endParaRPr lang="en-US" altLang="zh-CN" sz="2400" dirty="0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827CDBE7-7567-EFE2-E2E8-C1624712033E}"/>
              </a:ext>
            </a:extLst>
          </p:cNvPr>
          <p:cNvSpPr/>
          <p:nvPr/>
        </p:nvSpPr>
        <p:spPr>
          <a:xfrm>
            <a:off x="207273" y="1004926"/>
            <a:ext cx="9643851" cy="8988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Despite small FLOPs, these pre/post-processing have non-trivial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latency overhead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oogle Shape;633;p44">
            <a:extLst>
              <a:ext uri="{FF2B5EF4-FFF2-40B4-BE49-F238E27FC236}">
                <a16:creationId xmlns:a16="http://schemas.microsoft.com/office/drawing/2014/main" id="{603DF81E-C4C0-6A94-1A76-0CCD9CA220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4585" y="2823150"/>
            <a:ext cx="3741502" cy="44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0" name="Google Shape;630;p44"/>
          <p:cNvCxnSpPr/>
          <p:nvPr/>
        </p:nvCxnSpPr>
        <p:spPr>
          <a:xfrm>
            <a:off x="152402" y="887506"/>
            <a:ext cx="9762565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1" name="Google Shape;631;p44"/>
          <p:cNvSpPr txBox="1"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ViTALiTy Accelerator: Motivation</a:t>
            </a:r>
            <a:endParaRPr sz="4000"/>
          </a:p>
        </p:txBody>
      </p:sp>
      <p:sp>
        <p:nvSpPr>
          <p:cNvPr id="4" name="Google Shape;623;p43">
            <a:extLst>
              <a:ext uri="{FF2B5EF4-FFF2-40B4-BE49-F238E27FC236}">
                <a16:creationId xmlns:a16="http://schemas.microsoft.com/office/drawing/2014/main" id="{73BAB98B-E8CC-7511-AB31-434E2C255778}"/>
              </a:ext>
            </a:extLst>
          </p:cNvPr>
          <p:cNvSpPr txBox="1"/>
          <p:nvPr/>
        </p:nvSpPr>
        <p:spPr>
          <a:xfrm>
            <a:off x="152402" y="1716696"/>
            <a:ext cx="983368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n-U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Why? -&gt; General computing platforms (e.g., GPUs):</a:t>
            </a:r>
            <a:endParaRPr dirty="0"/>
          </a:p>
          <a:p>
            <a:pPr marL="852312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w/o </a:t>
            </a:r>
            <a:r>
              <a:rPr lang="en-US" sz="2400" b="1" i="0" u="none" strike="noStrike" cap="none" dirty="0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dedicated hardware modules 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2312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w/o an </a:t>
            </a:r>
            <a:r>
              <a:rPr lang="en-US" sz="2400" b="1" i="0" u="none" strike="noStrike" cap="none" dirty="0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effective pipeline</a:t>
            </a:r>
            <a:endParaRPr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F68F89-F04C-3088-A719-518B2608C048}"/>
              </a:ext>
            </a:extLst>
          </p:cNvPr>
          <p:cNvSpPr/>
          <p:nvPr/>
        </p:nvSpPr>
        <p:spPr>
          <a:xfrm>
            <a:off x="207273" y="1004926"/>
            <a:ext cx="9643851" cy="8988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Despite small FLOPs, these pre/post-processing have non-trivial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latency overhead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CBE69BF-EAE4-D6C3-4798-649D25E31585}"/>
              </a:ext>
            </a:extLst>
          </p:cNvPr>
          <p:cNvSpPr/>
          <p:nvPr/>
        </p:nvSpPr>
        <p:spPr>
          <a:xfrm>
            <a:off x="207273" y="5435791"/>
            <a:ext cx="6345927" cy="1453675"/>
          </a:xfrm>
          <a:prstGeom prst="rect">
            <a:avLst/>
          </a:prstGeom>
          <a:solidFill>
            <a:srgbClr val="DCE6F2"/>
          </a:solidFill>
          <a:ln>
            <a:solidFill>
              <a:srgbClr val="D0F5F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50941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CC"/>
              </a:buClr>
              <a:buSzPts val="2800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Solution: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propose a dedicated accelerator</a:t>
            </a:r>
          </a:p>
          <a:p>
            <a:pPr marR="0" lvl="0" algn="l" defTabSz="50941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CC"/>
              </a:buClr>
              <a:buSzPts val="2800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1. Equips with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dedicated hardware modules</a:t>
            </a:r>
            <a:endParaRPr lang="en-US" altLang="zh-CN" sz="2400" dirty="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  <a:sym typeface="Calibri"/>
            </a:endParaRPr>
          </a:p>
          <a:p>
            <a:pPr marR="0" lvl="0" algn="l" defTabSz="50941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CC"/>
              </a:buClr>
              <a:buSzPts val="2800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2. Integrates an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optimized pipeline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Google Shape;633;p44">
            <a:extLst>
              <a:ext uri="{FF2B5EF4-FFF2-40B4-BE49-F238E27FC236}">
                <a16:creationId xmlns:a16="http://schemas.microsoft.com/office/drawing/2014/main" id="{4A5738C7-2136-18CA-B260-8EC6A254722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4585" y="2823150"/>
            <a:ext cx="3741502" cy="44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9" name="Google Shape;639;p45"/>
          <p:cNvCxnSpPr/>
          <p:nvPr/>
        </p:nvCxnSpPr>
        <p:spPr>
          <a:xfrm>
            <a:off x="152402" y="887506"/>
            <a:ext cx="9762565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0" name="Google Shape;640;p45"/>
          <p:cNvSpPr txBox="1"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dirty="0" err="1">
                <a:latin typeface="Calibri"/>
                <a:ea typeface="Calibri"/>
                <a:cs typeface="Calibri"/>
                <a:sym typeface="Calibri"/>
              </a:rPr>
              <a:t>ViTALiTy</a:t>
            </a:r>
            <a:r>
              <a:rPr lang="en-US" sz="4000" b="1" dirty="0">
                <a:latin typeface="Calibri"/>
                <a:ea typeface="Calibri"/>
                <a:cs typeface="Calibri"/>
              </a:rPr>
              <a:t> Accelerator: Micro-Architecture</a:t>
            </a:r>
            <a:endParaRPr sz="40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641" name="Google Shape;641;p45"/>
          <p:cNvSpPr txBox="1"/>
          <p:nvPr/>
        </p:nvSpPr>
        <p:spPr>
          <a:xfrm>
            <a:off x="0" y="1036056"/>
            <a:ext cx="100584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Our micro-architecture design features</a:t>
            </a:r>
            <a:endParaRPr dirty="0"/>
          </a:p>
          <a:p>
            <a:pPr marL="699911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b="1" i="0" u="none" strike="noStrike" cap="none" dirty="0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 Multi-chunk design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dedicated sub-accelerators for pre/post-processing</a:t>
            </a:r>
            <a:endParaRPr sz="2400" b="1" i="0" u="none" strike="noStrike" cap="none" dirty="0">
              <a:solidFill>
                <a:srgbClr val="0066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9911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Well-optimized pipeline</a:t>
            </a:r>
            <a:endParaRPr dirty="0"/>
          </a:p>
          <a:p>
            <a:pPr marL="699911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Optimized dataflow</a:t>
            </a:r>
            <a:endParaRPr dirty="0"/>
          </a:p>
        </p:txBody>
      </p:sp>
      <p:pic>
        <p:nvPicPr>
          <p:cNvPr id="642" name="Google Shape;642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967" y="3064481"/>
            <a:ext cx="5026189" cy="4382054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45"/>
          <p:cNvSpPr/>
          <p:nvPr/>
        </p:nvSpPr>
        <p:spPr>
          <a:xfrm>
            <a:off x="4061700" y="5036223"/>
            <a:ext cx="967500" cy="221271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9" name="Google Shape;649;p46"/>
          <p:cNvCxnSpPr/>
          <p:nvPr/>
        </p:nvCxnSpPr>
        <p:spPr>
          <a:xfrm>
            <a:off x="152402" y="887506"/>
            <a:ext cx="9762565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0" name="Google Shape;650;p46"/>
          <p:cNvSpPr txBox="1"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-US" sz="4000" b="1" dirty="0" err="1">
                <a:latin typeface="Calibri"/>
                <a:ea typeface="Calibri"/>
                <a:cs typeface="Calibri"/>
                <a:sym typeface="Calibri"/>
              </a:rPr>
              <a:t>ViTALiTy</a:t>
            </a:r>
            <a:r>
              <a:rPr lang="en-US" sz="4000" b="1" dirty="0">
                <a:latin typeface="Calibri"/>
                <a:ea typeface="Calibri"/>
                <a:cs typeface="Calibri"/>
              </a:rPr>
              <a:t> Accelerator: Micro-Architecture</a:t>
            </a:r>
            <a:endParaRPr sz="4000" b="1" dirty="0">
              <a:latin typeface="Calibri"/>
              <a:ea typeface="Calibri"/>
              <a:cs typeface="Calibri"/>
            </a:endParaRPr>
          </a:p>
        </p:txBody>
      </p:sp>
      <p:pic>
        <p:nvPicPr>
          <p:cNvPr id="652" name="Google Shape;652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967" y="3064481"/>
            <a:ext cx="5026189" cy="4382054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46"/>
          <p:cNvSpPr/>
          <p:nvPr/>
        </p:nvSpPr>
        <p:spPr>
          <a:xfrm>
            <a:off x="4061700" y="5036223"/>
            <a:ext cx="967500" cy="221271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4" name="Google Shape;654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59857" y="2873263"/>
            <a:ext cx="4137583" cy="47644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41;p45">
            <a:extLst>
              <a:ext uri="{FF2B5EF4-FFF2-40B4-BE49-F238E27FC236}">
                <a16:creationId xmlns:a16="http://schemas.microsoft.com/office/drawing/2014/main" id="{FEAE79DD-33A7-5E93-0BC9-26E615C3153D}"/>
              </a:ext>
            </a:extLst>
          </p:cNvPr>
          <p:cNvSpPr txBox="1"/>
          <p:nvPr/>
        </p:nvSpPr>
        <p:spPr>
          <a:xfrm>
            <a:off x="0" y="1036056"/>
            <a:ext cx="100584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Our micro-architecture design features</a:t>
            </a:r>
            <a:endParaRPr dirty="0"/>
          </a:p>
          <a:p>
            <a:pPr marL="699911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b="1" i="0" u="none" strike="noStrike" cap="none" dirty="0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 Multi-chunk design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dedicated sub-accelerators for pre/post-processing</a:t>
            </a:r>
            <a:endParaRPr sz="2400" b="1" i="0" u="none" strike="noStrike" cap="none" dirty="0">
              <a:solidFill>
                <a:srgbClr val="0066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9911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Well-optimized pipeline</a:t>
            </a:r>
            <a:endParaRPr dirty="0"/>
          </a:p>
          <a:p>
            <a:pPr marL="699911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Optimized dataflow</a:t>
            </a:r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0" name="Google Shape;660;p47"/>
          <p:cNvCxnSpPr/>
          <p:nvPr/>
        </p:nvCxnSpPr>
        <p:spPr>
          <a:xfrm>
            <a:off x="152402" y="887506"/>
            <a:ext cx="9762565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1" name="Google Shape;661;p47"/>
          <p:cNvSpPr txBox="1"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</a:pPr>
            <a:r>
              <a:rPr lang="en-US" sz="4000" b="1" dirty="0" err="1">
                <a:latin typeface="Calibri"/>
                <a:ea typeface="Calibri"/>
                <a:cs typeface="Calibri"/>
                <a:sym typeface="Calibri"/>
              </a:rPr>
              <a:t>ViTALiTy</a:t>
            </a:r>
            <a:r>
              <a:rPr lang="en-US" sz="4000" b="1" dirty="0">
                <a:latin typeface="Calibri"/>
                <a:ea typeface="Calibri"/>
                <a:cs typeface="Calibri"/>
              </a:rPr>
              <a:t> Accelerator: Micro-Architecture</a:t>
            </a:r>
            <a:endParaRPr sz="4000" b="1" dirty="0">
              <a:latin typeface="Calibri"/>
              <a:ea typeface="Calibri"/>
              <a:cs typeface="Calibri"/>
            </a:endParaRPr>
          </a:p>
        </p:txBody>
      </p:sp>
      <p:pic>
        <p:nvPicPr>
          <p:cNvPr id="663" name="Google Shape;663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565" y="2860936"/>
            <a:ext cx="9141099" cy="4600037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47"/>
          <p:cNvSpPr/>
          <p:nvPr/>
        </p:nvSpPr>
        <p:spPr>
          <a:xfrm>
            <a:off x="5539409" y="5373757"/>
            <a:ext cx="3790121" cy="2007704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641;p45">
            <a:extLst>
              <a:ext uri="{FF2B5EF4-FFF2-40B4-BE49-F238E27FC236}">
                <a16:creationId xmlns:a16="http://schemas.microsoft.com/office/drawing/2014/main" id="{65516B57-606C-D4DC-E2BD-AFAF748E29F4}"/>
              </a:ext>
            </a:extLst>
          </p:cNvPr>
          <p:cNvSpPr txBox="1"/>
          <p:nvPr/>
        </p:nvSpPr>
        <p:spPr>
          <a:xfrm>
            <a:off x="0" y="1036056"/>
            <a:ext cx="100584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Our micro-architecture design features</a:t>
            </a:r>
            <a:endParaRPr dirty="0"/>
          </a:p>
          <a:p>
            <a:pPr marL="699911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b="1" i="0" u="none" strike="noStrike" cap="none" dirty="0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 Multi-chunk design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dedicated sub-accelerators for pre/post-processing</a:t>
            </a:r>
            <a:endParaRPr sz="2400" b="1" i="0" u="none" strike="noStrike" cap="none" dirty="0">
              <a:solidFill>
                <a:srgbClr val="0066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9911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Well-optimized pipeline</a:t>
            </a:r>
            <a:endParaRPr dirty="0"/>
          </a:p>
          <a:p>
            <a:pPr marL="699911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Optimized dataflow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BE516-D854-D83E-415C-6966BB84B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</p:spPr>
        <p:txBody>
          <a:bodyPr/>
          <a:lstStyle/>
          <a:p>
            <a:r>
              <a:rPr lang="en-US" dirty="0"/>
              <a:t>Motivation: </a:t>
            </a:r>
            <a:r>
              <a:rPr lang="en-US" sz="4000" dirty="0"/>
              <a:t>MHA Runtime Profile on Edge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057028-AC67-80E2-E1AE-332E74D3EB9E}"/>
              </a:ext>
            </a:extLst>
          </p:cNvPr>
          <p:cNvSpPr txBox="1"/>
          <p:nvPr/>
        </p:nvSpPr>
        <p:spPr>
          <a:xfrm>
            <a:off x="5102396" y="4878139"/>
            <a:ext cx="29887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600" dirty="0"/>
              <a:t>(</a:t>
            </a:r>
            <a:r>
              <a:rPr lang="en-IN" sz="1600" dirty="0" err="1"/>
              <a:t>ViT</a:t>
            </a:r>
            <a:r>
              <a:rPr lang="en-IN" sz="1600" dirty="0"/>
              <a:t> model: </a:t>
            </a:r>
            <a:r>
              <a:rPr lang="en-IN" sz="1600" dirty="0" err="1"/>
              <a:t>DeiT</a:t>
            </a:r>
            <a:r>
              <a:rPr lang="en-IN" sz="1600" dirty="0"/>
              <a:t>-Tiny)</a:t>
            </a:r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0CBD9D-9656-8FE2-3006-1D7FA080192F}"/>
              </a:ext>
            </a:extLst>
          </p:cNvPr>
          <p:cNvGrpSpPr/>
          <p:nvPr/>
        </p:nvGrpSpPr>
        <p:grpSpPr>
          <a:xfrm>
            <a:off x="671972" y="1939164"/>
            <a:ext cx="1693887" cy="2552489"/>
            <a:chOff x="206962" y="1914580"/>
            <a:chExt cx="1693887" cy="2552489"/>
          </a:xfrm>
        </p:grpSpPr>
        <p:sp>
          <p:nvSpPr>
            <p:cNvPr id="14" name="Up Arrow 13">
              <a:extLst>
                <a:ext uri="{FF2B5EF4-FFF2-40B4-BE49-F238E27FC236}">
                  <a16:creationId xmlns:a16="http://schemas.microsoft.com/office/drawing/2014/main" id="{57F7ECE2-1FD5-2314-8867-F2ECAB3F1F48}"/>
                </a:ext>
              </a:extLst>
            </p:cNvPr>
            <p:cNvSpPr/>
            <p:nvPr/>
          </p:nvSpPr>
          <p:spPr>
            <a:xfrm>
              <a:off x="206962" y="1914580"/>
              <a:ext cx="1693887" cy="2552489"/>
            </a:xfrm>
            <a:prstGeom prst="up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88C9556-142B-CA02-CD98-344057E7A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720" y="2185363"/>
              <a:ext cx="563339" cy="5633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9BD244-1837-E503-07F8-A299CD0BF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719" y="3004888"/>
              <a:ext cx="563340" cy="56334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76FF3DF-A6A9-DD6E-11FA-AB331A87A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7278" y="3636433"/>
              <a:ext cx="694225" cy="694225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4E9C5AF-0429-3973-2149-076199581BB7}"/>
              </a:ext>
            </a:extLst>
          </p:cNvPr>
          <p:cNvSpPr txBox="1"/>
          <p:nvPr/>
        </p:nvSpPr>
        <p:spPr>
          <a:xfrm>
            <a:off x="427810" y="4520155"/>
            <a:ext cx="21822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More power</a:t>
            </a:r>
            <a:b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Resource-rich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A1BEC0-30F5-87F2-49D4-36A8D6105C28}"/>
              </a:ext>
            </a:extLst>
          </p:cNvPr>
          <p:cNvSpPr txBox="1"/>
          <p:nvPr/>
        </p:nvSpPr>
        <p:spPr>
          <a:xfrm>
            <a:off x="11608" y="1141468"/>
            <a:ext cx="30146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Less Power</a:t>
            </a:r>
          </a:p>
          <a:p>
            <a:pPr algn="ctr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Resource-constrained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FB4DBE-8996-20C0-BF80-EDFB3FCCCC59}"/>
              </a:ext>
            </a:extLst>
          </p:cNvPr>
          <p:cNvSpPr txBox="1"/>
          <p:nvPr/>
        </p:nvSpPr>
        <p:spPr>
          <a:xfrm>
            <a:off x="4893598" y="4541115"/>
            <a:ext cx="34063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Percentage Breakdown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2EFBC82-577D-28A1-3F41-E7A71647B6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93" t="2731" r="3497" b="23941"/>
          <a:stretch/>
        </p:blipFill>
        <p:spPr>
          <a:xfrm>
            <a:off x="3165772" y="1754934"/>
            <a:ext cx="6632440" cy="28477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02D584-8405-0CDA-18BF-9B621BF21045}"/>
              </a:ext>
            </a:extLst>
          </p:cNvPr>
          <p:cNvSpPr txBox="1"/>
          <p:nvPr/>
        </p:nvSpPr>
        <p:spPr>
          <a:xfrm rot="16200000">
            <a:off x="1574832" y="3081189"/>
            <a:ext cx="24899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 Edge Devices</a:t>
            </a:r>
          </a:p>
        </p:txBody>
      </p:sp>
    </p:spTree>
    <p:extLst>
      <p:ext uri="{BB962C8B-B14F-4D97-AF65-F5344CB8AC3E}">
        <p14:creationId xmlns:p14="http://schemas.microsoft.com/office/powerpoint/2010/main" val="23827181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0" name="Google Shape;670;p48"/>
          <p:cNvCxnSpPr/>
          <p:nvPr/>
        </p:nvCxnSpPr>
        <p:spPr>
          <a:xfrm>
            <a:off x="152402" y="887506"/>
            <a:ext cx="9762565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1" name="Google Shape;671;p48"/>
          <p:cNvSpPr txBox="1"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dirty="0" err="1">
                <a:latin typeface="Calibri"/>
                <a:ea typeface="Calibri"/>
                <a:cs typeface="Calibri"/>
                <a:sym typeface="Calibri"/>
              </a:rPr>
              <a:t>ViTALiTy</a:t>
            </a:r>
            <a:r>
              <a:rPr lang="en-US" sz="4000" b="1" dirty="0">
                <a:latin typeface="Calibri"/>
                <a:ea typeface="Calibri"/>
                <a:cs typeface="Calibri"/>
              </a:rPr>
              <a:t> Accelerator: Micro-Architecture</a:t>
            </a:r>
            <a:endParaRPr sz="4000" b="1" dirty="0">
              <a:latin typeface="Calibri"/>
              <a:ea typeface="Calibri"/>
              <a:cs typeface="Calibri"/>
            </a:endParaRPr>
          </a:p>
        </p:txBody>
      </p:sp>
      <p:pic>
        <p:nvPicPr>
          <p:cNvPr id="673" name="Google Shape;673;p48"/>
          <p:cNvPicPr preferRelativeResize="0"/>
          <p:nvPr/>
        </p:nvPicPr>
        <p:blipFill rotWithShape="1">
          <a:blip r:embed="rId3">
            <a:alphaModFix/>
          </a:blip>
          <a:srcRect l="57583" r="621"/>
          <a:stretch/>
        </p:blipFill>
        <p:spPr>
          <a:xfrm>
            <a:off x="594360" y="2571176"/>
            <a:ext cx="4198620" cy="505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8755" y="2696458"/>
            <a:ext cx="4391545" cy="5075942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48"/>
          <p:cNvSpPr/>
          <p:nvPr/>
        </p:nvSpPr>
        <p:spPr>
          <a:xfrm>
            <a:off x="594361" y="5427486"/>
            <a:ext cx="1424940" cy="2040114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641;p45">
            <a:extLst>
              <a:ext uri="{FF2B5EF4-FFF2-40B4-BE49-F238E27FC236}">
                <a16:creationId xmlns:a16="http://schemas.microsoft.com/office/drawing/2014/main" id="{9FE93325-90D0-6DE0-6EE3-9270FACAF5ED}"/>
              </a:ext>
            </a:extLst>
          </p:cNvPr>
          <p:cNvSpPr txBox="1"/>
          <p:nvPr/>
        </p:nvSpPr>
        <p:spPr>
          <a:xfrm>
            <a:off x="0" y="1036056"/>
            <a:ext cx="100584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Our micro-architecture design features</a:t>
            </a:r>
            <a:endParaRPr dirty="0"/>
          </a:p>
          <a:p>
            <a:pPr marL="699911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b="1" i="0" u="none" strike="noStrike" cap="none" dirty="0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 Multi-chunk design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dedicated sub-accelerators for pre/post-processing</a:t>
            </a:r>
            <a:endParaRPr sz="2400" b="1" i="0" u="none" strike="noStrike" cap="none" dirty="0">
              <a:solidFill>
                <a:srgbClr val="0066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9911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Well-optimized pipeline</a:t>
            </a:r>
            <a:endParaRPr dirty="0"/>
          </a:p>
          <a:p>
            <a:pPr marL="699911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Optimized dataflow</a:t>
            </a:r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1" name="Google Shape;681;p49"/>
          <p:cNvCxnSpPr/>
          <p:nvPr/>
        </p:nvCxnSpPr>
        <p:spPr>
          <a:xfrm>
            <a:off x="152402" y="887506"/>
            <a:ext cx="9762565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2" name="Google Shape;682;p49"/>
          <p:cNvSpPr txBox="1"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-US" sz="4000" b="1" dirty="0" err="1">
                <a:latin typeface="Calibri"/>
                <a:ea typeface="Calibri"/>
                <a:cs typeface="Calibri"/>
                <a:sym typeface="Calibri"/>
              </a:rPr>
              <a:t>ViTALiTy</a:t>
            </a:r>
            <a:r>
              <a:rPr lang="en-US" sz="4000" b="1" dirty="0">
                <a:latin typeface="Calibri"/>
                <a:ea typeface="Calibri"/>
                <a:cs typeface="Calibri"/>
              </a:rPr>
              <a:t> Accelerator: Micro-Architecture</a:t>
            </a:r>
            <a:endParaRPr sz="4000" b="1" dirty="0">
              <a:latin typeface="Calibri"/>
              <a:ea typeface="Calibri"/>
              <a:cs typeface="Calibri"/>
            </a:endParaRPr>
          </a:p>
        </p:txBody>
      </p:sp>
      <p:pic>
        <p:nvPicPr>
          <p:cNvPr id="684" name="Google Shape;684;p49"/>
          <p:cNvPicPr preferRelativeResize="0"/>
          <p:nvPr/>
        </p:nvPicPr>
        <p:blipFill rotWithShape="1">
          <a:blip r:embed="rId3">
            <a:alphaModFix/>
          </a:blip>
          <a:srcRect l="57583" r="621"/>
          <a:stretch/>
        </p:blipFill>
        <p:spPr>
          <a:xfrm>
            <a:off x="594360" y="2571176"/>
            <a:ext cx="4198620" cy="5055203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49"/>
          <p:cNvSpPr/>
          <p:nvPr/>
        </p:nvSpPr>
        <p:spPr>
          <a:xfrm>
            <a:off x="2041264" y="6413463"/>
            <a:ext cx="2561216" cy="1054137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6" name="Google Shape;686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3378" y="2701899"/>
            <a:ext cx="4386838" cy="5070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41;p45">
            <a:extLst>
              <a:ext uri="{FF2B5EF4-FFF2-40B4-BE49-F238E27FC236}">
                <a16:creationId xmlns:a16="http://schemas.microsoft.com/office/drawing/2014/main" id="{D957DDDF-DF0E-4A7B-A093-E042B56F7096}"/>
              </a:ext>
            </a:extLst>
          </p:cNvPr>
          <p:cNvSpPr txBox="1"/>
          <p:nvPr/>
        </p:nvSpPr>
        <p:spPr>
          <a:xfrm>
            <a:off x="0" y="1036056"/>
            <a:ext cx="100584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Our micro-architecture design features</a:t>
            </a:r>
            <a:endParaRPr dirty="0"/>
          </a:p>
          <a:p>
            <a:pPr marL="699911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b="1" i="0" u="none" strike="noStrike" cap="none" dirty="0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 Multi-chunk design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dedicated sub-accelerators for pre/post-processing</a:t>
            </a:r>
            <a:endParaRPr sz="2400" b="1" i="0" u="none" strike="noStrike" cap="none" dirty="0">
              <a:solidFill>
                <a:srgbClr val="0066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9911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Well-optimized pipeline</a:t>
            </a:r>
            <a:endParaRPr dirty="0"/>
          </a:p>
          <a:p>
            <a:pPr marL="699911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Optimized dataflow</a:t>
            </a:r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2" name="Google Shape;692;p50"/>
          <p:cNvCxnSpPr/>
          <p:nvPr/>
        </p:nvCxnSpPr>
        <p:spPr>
          <a:xfrm>
            <a:off x="152402" y="887506"/>
            <a:ext cx="9762565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3" name="Google Shape;693;p50"/>
          <p:cNvSpPr txBox="1"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dirty="0" err="1">
                <a:latin typeface="Calibri"/>
                <a:ea typeface="Calibri"/>
                <a:cs typeface="Calibri"/>
                <a:sym typeface="Calibri"/>
              </a:rPr>
              <a:t>ViTALiTy</a:t>
            </a:r>
            <a:r>
              <a:rPr lang="en-US" sz="4000" b="1" dirty="0">
                <a:latin typeface="Calibri"/>
                <a:ea typeface="Calibri"/>
                <a:cs typeface="Calibri"/>
              </a:rPr>
              <a:t> Accelerator: Micro-Architecture</a:t>
            </a:r>
            <a:endParaRPr sz="4000" b="1" dirty="0">
              <a:latin typeface="Calibri"/>
              <a:ea typeface="Calibri"/>
              <a:cs typeface="Calibri"/>
            </a:endParaRPr>
          </a:p>
        </p:txBody>
      </p:sp>
      <p:pic>
        <p:nvPicPr>
          <p:cNvPr id="695" name="Google Shape;695;p50"/>
          <p:cNvPicPr preferRelativeResize="0"/>
          <p:nvPr/>
        </p:nvPicPr>
        <p:blipFill rotWithShape="1">
          <a:blip r:embed="rId3">
            <a:alphaModFix/>
          </a:blip>
          <a:srcRect l="57583" r="621"/>
          <a:stretch/>
        </p:blipFill>
        <p:spPr>
          <a:xfrm>
            <a:off x="594360" y="2571176"/>
            <a:ext cx="4198620" cy="5055203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50"/>
          <p:cNvSpPr/>
          <p:nvPr/>
        </p:nvSpPr>
        <p:spPr>
          <a:xfrm>
            <a:off x="2041264" y="5430483"/>
            <a:ext cx="2561216" cy="993177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7" name="Google Shape;697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931" y="2696456"/>
            <a:ext cx="4400369" cy="50861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41;p45">
            <a:extLst>
              <a:ext uri="{FF2B5EF4-FFF2-40B4-BE49-F238E27FC236}">
                <a16:creationId xmlns:a16="http://schemas.microsoft.com/office/drawing/2014/main" id="{F196B89A-97DB-AD2F-0286-EB73B4A68013}"/>
              </a:ext>
            </a:extLst>
          </p:cNvPr>
          <p:cNvSpPr txBox="1"/>
          <p:nvPr/>
        </p:nvSpPr>
        <p:spPr>
          <a:xfrm>
            <a:off x="0" y="1036056"/>
            <a:ext cx="100584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Our micro-architecture design features</a:t>
            </a:r>
            <a:endParaRPr dirty="0"/>
          </a:p>
          <a:p>
            <a:pPr marL="699911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b="1" i="0" u="none" strike="noStrike" cap="none" dirty="0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 Multi-chunk design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dedicated sub-accelerators for pre/post-processing</a:t>
            </a:r>
            <a:endParaRPr sz="2400" b="1" i="0" u="none" strike="noStrike" cap="none" dirty="0">
              <a:solidFill>
                <a:srgbClr val="0066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9911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Well-optimized pipeline</a:t>
            </a:r>
            <a:endParaRPr dirty="0"/>
          </a:p>
          <a:p>
            <a:pPr marL="699911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Optimized dataflow</a:t>
            </a:r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3" name="Google Shape;703;p51"/>
          <p:cNvCxnSpPr/>
          <p:nvPr/>
        </p:nvCxnSpPr>
        <p:spPr>
          <a:xfrm>
            <a:off x="152402" y="887506"/>
            <a:ext cx="9762565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4" name="Google Shape;704;p51"/>
          <p:cNvSpPr txBox="1"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-US" sz="4000" b="1" dirty="0" err="1">
                <a:latin typeface="Calibri"/>
                <a:ea typeface="Calibri"/>
                <a:cs typeface="Calibri"/>
                <a:sym typeface="Calibri"/>
              </a:rPr>
              <a:t>ViTALiTy</a:t>
            </a:r>
            <a:r>
              <a:rPr lang="en-US" sz="4000" b="1" dirty="0">
                <a:latin typeface="Calibri"/>
                <a:ea typeface="Calibri"/>
                <a:cs typeface="Calibri"/>
              </a:rPr>
              <a:t> Accelerator: Micro-Architecture</a:t>
            </a:r>
            <a:endParaRPr sz="40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706" name="Google Shape;706;p51"/>
          <p:cNvSpPr txBox="1"/>
          <p:nvPr/>
        </p:nvSpPr>
        <p:spPr>
          <a:xfrm>
            <a:off x="295835" y="6115283"/>
            <a:ext cx="97625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09411" marR="0" lvl="1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Naïve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Sequential Computing</a:t>
            </a:r>
            <a:endParaRPr sz="2400" b="1" i="0" u="none" strike="noStrike" cap="none" dirty="0">
              <a:solidFill>
                <a:srgbClr val="0066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641;p45">
            <a:extLst>
              <a:ext uri="{FF2B5EF4-FFF2-40B4-BE49-F238E27FC236}">
                <a16:creationId xmlns:a16="http://schemas.microsoft.com/office/drawing/2014/main" id="{1FBC1B81-ADD4-0BAF-1522-055A6AC68586}"/>
              </a:ext>
            </a:extLst>
          </p:cNvPr>
          <p:cNvSpPr txBox="1"/>
          <p:nvPr/>
        </p:nvSpPr>
        <p:spPr>
          <a:xfrm>
            <a:off x="0" y="1036056"/>
            <a:ext cx="100584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Our micro-architecture design features</a:t>
            </a:r>
            <a:endParaRPr dirty="0"/>
          </a:p>
          <a:p>
            <a:pPr marL="699911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b="1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Multi-chunk design</a:t>
            </a:r>
            <a:endParaRPr sz="2400" b="1" i="0" u="none" strike="noStrike" cap="none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9911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Well-optimized pipeline</a:t>
            </a:r>
            <a:r>
              <a:rPr lang="en-US" sz="2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: efficiently orchestra the sub-accelerators</a:t>
            </a:r>
            <a:endParaRPr dirty="0"/>
          </a:p>
          <a:p>
            <a:pPr marL="699911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Optimized dataflow</a:t>
            </a:r>
            <a:endParaRPr dirty="0"/>
          </a:p>
        </p:txBody>
      </p:sp>
      <p:pic>
        <p:nvPicPr>
          <p:cNvPr id="3" name="Google Shape;717;p52">
            <a:extLst>
              <a:ext uri="{FF2B5EF4-FFF2-40B4-BE49-F238E27FC236}">
                <a16:creationId xmlns:a16="http://schemas.microsoft.com/office/drawing/2014/main" id="{8B6C04CA-1737-050B-88C5-A5A49FBA01D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587" y="3034732"/>
            <a:ext cx="9227758" cy="249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3" name="Google Shape;713;p52"/>
          <p:cNvCxnSpPr/>
          <p:nvPr/>
        </p:nvCxnSpPr>
        <p:spPr>
          <a:xfrm>
            <a:off x="152402" y="887506"/>
            <a:ext cx="9762565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4" name="Google Shape;714;p52"/>
          <p:cNvSpPr txBox="1"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dirty="0" err="1">
                <a:latin typeface="Calibri"/>
                <a:ea typeface="Calibri"/>
                <a:cs typeface="Calibri"/>
                <a:sym typeface="Calibri"/>
              </a:rPr>
              <a:t>ViTALiTy</a:t>
            </a:r>
            <a:r>
              <a:rPr lang="en-US" sz="4000" dirty="0"/>
              <a:t> </a:t>
            </a:r>
            <a:r>
              <a:rPr lang="en-US" sz="4000" b="1" dirty="0">
                <a:latin typeface="Calibri"/>
                <a:ea typeface="Calibri"/>
                <a:cs typeface="Calibri"/>
              </a:rPr>
              <a:t>Accelerator: Micro-Architecture</a:t>
            </a:r>
            <a:endParaRPr sz="40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715" name="Google Shape;715;p52"/>
          <p:cNvSpPr txBox="1"/>
          <p:nvPr/>
        </p:nvSpPr>
        <p:spPr>
          <a:xfrm>
            <a:off x="0" y="1046386"/>
            <a:ext cx="100584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Our micro-architecture design features</a:t>
            </a:r>
            <a:endParaRPr dirty="0"/>
          </a:p>
          <a:p>
            <a:pPr marL="699911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Multi-chunk design</a:t>
            </a:r>
            <a:endParaRPr dirty="0"/>
          </a:p>
          <a:p>
            <a:pPr marL="699911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Well-optimized pipeline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efficiently orchestra the sub-accelerators</a:t>
            </a:r>
            <a:endParaRPr dirty="0"/>
          </a:p>
          <a:p>
            <a:pPr marL="699911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Optimized dataflow</a:t>
            </a:r>
            <a:endParaRPr dirty="0"/>
          </a:p>
        </p:txBody>
      </p:sp>
      <p:sp>
        <p:nvSpPr>
          <p:cNvPr id="716" name="Google Shape;716;p52"/>
          <p:cNvSpPr txBox="1"/>
          <p:nvPr/>
        </p:nvSpPr>
        <p:spPr>
          <a:xfrm>
            <a:off x="295835" y="6115283"/>
            <a:ext cx="97625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09411" marR="0" lvl="1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Naïve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Sequential Computing leads to large bubbles</a:t>
            </a:r>
            <a:endParaRPr sz="2400" b="1" i="0" u="none" strike="noStrike" cap="none" dirty="0">
              <a:solidFill>
                <a:srgbClr val="0066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7" name="Google Shape;717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587" y="3034732"/>
            <a:ext cx="9227758" cy="2495487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52"/>
          <p:cNvSpPr/>
          <p:nvPr/>
        </p:nvSpPr>
        <p:spPr>
          <a:xfrm>
            <a:off x="3117505" y="4437306"/>
            <a:ext cx="3453228" cy="40637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52"/>
          <p:cNvSpPr/>
          <p:nvPr/>
        </p:nvSpPr>
        <p:spPr>
          <a:xfrm>
            <a:off x="1643405" y="3941587"/>
            <a:ext cx="6246330" cy="36474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52"/>
          <p:cNvSpPr/>
          <p:nvPr/>
        </p:nvSpPr>
        <p:spPr>
          <a:xfrm>
            <a:off x="4611834" y="4974655"/>
            <a:ext cx="591345" cy="40637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52"/>
          <p:cNvSpPr/>
          <p:nvPr/>
        </p:nvSpPr>
        <p:spPr>
          <a:xfrm>
            <a:off x="1527420" y="3392969"/>
            <a:ext cx="3084414" cy="426324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7" name="Google Shape;727;p53"/>
          <p:cNvCxnSpPr/>
          <p:nvPr/>
        </p:nvCxnSpPr>
        <p:spPr>
          <a:xfrm>
            <a:off x="152402" y="887506"/>
            <a:ext cx="9762565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8" name="Google Shape;728;p53"/>
          <p:cNvSpPr txBox="1"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dirty="0" err="1">
                <a:latin typeface="Calibri"/>
                <a:ea typeface="Calibri"/>
                <a:cs typeface="Calibri"/>
                <a:sym typeface="Calibri"/>
              </a:rPr>
              <a:t>ViTALiTy</a:t>
            </a:r>
            <a:r>
              <a:rPr lang="en-US" sz="4000" dirty="0"/>
              <a:t> </a:t>
            </a:r>
            <a:r>
              <a:rPr lang="en-US" sz="4000" b="1" dirty="0">
                <a:latin typeface="Calibri"/>
                <a:ea typeface="Calibri"/>
                <a:cs typeface="Calibri"/>
              </a:rPr>
              <a:t>Accelerator: Micro-Architecture</a:t>
            </a:r>
            <a:endParaRPr sz="40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730" name="Google Shape;730;p53"/>
          <p:cNvSpPr txBox="1"/>
          <p:nvPr/>
        </p:nvSpPr>
        <p:spPr>
          <a:xfrm>
            <a:off x="295835" y="6115283"/>
            <a:ext cx="97625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09411" marR="0" lvl="1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Leverage the opportunities for </a:t>
            </a:r>
            <a:r>
              <a:rPr lang="en-US" sz="2400" b="1" i="0" u="none" strike="noStrike" cap="none" dirty="0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parallelization</a:t>
            </a:r>
            <a:endParaRPr sz="2400" b="1" i="0" u="none" strike="noStrike" cap="none" dirty="0">
              <a:solidFill>
                <a:srgbClr val="0066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1" name="Google Shape;731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917" y="3032778"/>
            <a:ext cx="10058400" cy="28421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21;p52">
            <a:extLst>
              <a:ext uri="{FF2B5EF4-FFF2-40B4-BE49-F238E27FC236}">
                <a16:creationId xmlns:a16="http://schemas.microsoft.com/office/drawing/2014/main" id="{F75F0020-7C4F-FA21-5E94-BEAF99C1223E}"/>
              </a:ext>
            </a:extLst>
          </p:cNvPr>
          <p:cNvSpPr/>
          <p:nvPr/>
        </p:nvSpPr>
        <p:spPr>
          <a:xfrm>
            <a:off x="4015818" y="3366074"/>
            <a:ext cx="596015" cy="426324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721;p52">
            <a:extLst>
              <a:ext uri="{FF2B5EF4-FFF2-40B4-BE49-F238E27FC236}">
                <a16:creationId xmlns:a16="http://schemas.microsoft.com/office/drawing/2014/main" id="{5638C1D2-219F-AACD-8E9A-5F6E5839ABE5}"/>
              </a:ext>
            </a:extLst>
          </p:cNvPr>
          <p:cNvSpPr/>
          <p:nvPr/>
        </p:nvSpPr>
        <p:spPr>
          <a:xfrm>
            <a:off x="4015817" y="4989055"/>
            <a:ext cx="596015" cy="426324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715;p52">
            <a:extLst>
              <a:ext uri="{FF2B5EF4-FFF2-40B4-BE49-F238E27FC236}">
                <a16:creationId xmlns:a16="http://schemas.microsoft.com/office/drawing/2014/main" id="{277E2632-4A08-C222-71CC-BC9B2441D2FC}"/>
              </a:ext>
            </a:extLst>
          </p:cNvPr>
          <p:cNvSpPr txBox="1"/>
          <p:nvPr/>
        </p:nvSpPr>
        <p:spPr>
          <a:xfrm>
            <a:off x="0" y="1046386"/>
            <a:ext cx="100584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Our micro-architecture design features</a:t>
            </a:r>
            <a:endParaRPr dirty="0"/>
          </a:p>
          <a:p>
            <a:pPr marL="699911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Multi-chunk design</a:t>
            </a:r>
            <a:endParaRPr dirty="0"/>
          </a:p>
          <a:p>
            <a:pPr marL="699911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Well-optimized pipeline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efficiently orchestra the sub-accelerators</a:t>
            </a:r>
            <a:endParaRPr dirty="0"/>
          </a:p>
          <a:p>
            <a:pPr marL="699911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Optimized dataflow</a:t>
            </a:r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7" name="Google Shape;737;p54"/>
          <p:cNvCxnSpPr/>
          <p:nvPr/>
        </p:nvCxnSpPr>
        <p:spPr>
          <a:xfrm>
            <a:off x="152402" y="887506"/>
            <a:ext cx="9762565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8" name="Google Shape;738;p54"/>
          <p:cNvSpPr txBox="1">
            <a:spLocks noGrp="1"/>
          </p:cNvSpPr>
          <p:nvPr>
            <p:ph type="title"/>
          </p:nvPr>
        </p:nvSpPr>
        <p:spPr>
          <a:xfrm>
            <a:off x="0" y="7164"/>
            <a:ext cx="10058400" cy="88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dirty="0" err="1">
                <a:latin typeface="Calibri"/>
                <a:ea typeface="Calibri"/>
                <a:cs typeface="Calibri"/>
                <a:sym typeface="Calibri"/>
              </a:rPr>
              <a:t>ViTALiTy</a:t>
            </a:r>
            <a:r>
              <a:rPr lang="en-US" sz="4000" b="1" dirty="0">
                <a:latin typeface="Calibri"/>
                <a:ea typeface="Calibri"/>
                <a:cs typeface="Calibri"/>
              </a:rPr>
              <a:t> Accelerator: Micro-Architecture</a:t>
            </a:r>
            <a:endParaRPr sz="40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740" name="Google Shape;740;p54"/>
          <p:cNvSpPr txBox="1"/>
          <p:nvPr/>
        </p:nvSpPr>
        <p:spPr>
          <a:xfrm>
            <a:off x="295835" y="6115283"/>
            <a:ext cx="97625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09411" marR="0" lvl="1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Leverage the opportunities for </a:t>
            </a:r>
            <a:r>
              <a:rPr lang="en-US" sz="2400" b="1" i="0" u="none" strike="noStrike" cap="none" dirty="0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parallelization and pipelining</a:t>
            </a:r>
            <a:endParaRPr sz="2400" b="1" i="0" u="none" strike="noStrike" cap="none" dirty="0">
              <a:solidFill>
                <a:srgbClr val="0066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1" name="Google Shape;741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777" y="3033996"/>
            <a:ext cx="9250014" cy="28461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721;p52">
            <a:extLst>
              <a:ext uri="{FF2B5EF4-FFF2-40B4-BE49-F238E27FC236}">
                <a16:creationId xmlns:a16="http://schemas.microsoft.com/office/drawing/2014/main" id="{02E23CD1-014A-A415-5F6F-B31A2D97CB9C}"/>
              </a:ext>
            </a:extLst>
          </p:cNvPr>
          <p:cNvSpPr/>
          <p:nvPr/>
        </p:nvSpPr>
        <p:spPr>
          <a:xfrm>
            <a:off x="1660690" y="4428794"/>
            <a:ext cx="1506716" cy="455229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721;p52">
            <a:extLst>
              <a:ext uri="{FF2B5EF4-FFF2-40B4-BE49-F238E27FC236}">
                <a16:creationId xmlns:a16="http://schemas.microsoft.com/office/drawing/2014/main" id="{39E59712-0629-9A0C-67A0-DFCC2CF1A1F0}"/>
              </a:ext>
            </a:extLst>
          </p:cNvPr>
          <p:cNvSpPr/>
          <p:nvPr/>
        </p:nvSpPr>
        <p:spPr>
          <a:xfrm>
            <a:off x="1888504" y="4993990"/>
            <a:ext cx="1401451" cy="388716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715;p52">
            <a:extLst>
              <a:ext uri="{FF2B5EF4-FFF2-40B4-BE49-F238E27FC236}">
                <a16:creationId xmlns:a16="http://schemas.microsoft.com/office/drawing/2014/main" id="{E0A700DA-4E31-6BCB-82AE-204E02A30DFC}"/>
              </a:ext>
            </a:extLst>
          </p:cNvPr>
          <p:cNvSpPr txBox="1"/>
          <p:nvPr/>
        </p:nvSpPr>
        <p:spPr>
          <a:xfrm>
            <a:off x="0" y="1046386"/>
            <a:ext cx="100584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Our micro-architecture design features</a:t>
            </a:r>
            <a:endParaRPr dirty="0"/>
          </a:p>
          <a:p>
            <a:pPr marL="699911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Multi-chunk design</a:t>
            </a:r>
            <a:endParaRPr dirty="0"/>
          </a:p>
          <a:p>
            <a:pPr marL="699911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Well-optimized pipeline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efficiently orchestra the sub-accelerators</a:t>
            </a:r>
            <a:endParaRPr dirty="0"/>
          </a:p>
          <a:p>
            <a:pPr marL="699911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Optimized dataflow</a:t>
            </a:r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7" name="Google Shape;747;p55"/>
          <p:cNvCxnSpPr/>
          <p:nvPr/>
        </p:nvCxnSpPr>
        <p:spPr>
          <a:xfrm>
            <a:off x="152402" y="887506"/>
            <a:ext cx="9762565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8" name="Google Shape;748;p55"/>
          <p:cNvSpPr txBox="1"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dirty="0" err="1">
                <a:latin typeface="Calibri"/>
                <a:ea typeface="Calibri"/>
                <a:cs typeface="Calibri"/>
                <a:sym typeface="Calibri"/>
              </a:rPr>
              <a:t>ViTALiTy</a:t>
            </a:r>
            <a:r>
              <a:rPr lang="en-US" sz="4000" b="1" dirty="0">
                <a:latin typeface="Calibri"/>
                <a:ea typeface="Calibri"/>
                <a:cs typeface="Calibri"/>
              </a:rPr>
              <a:t> Accelerator: Micro-Architecture</a:t>
            </a:r>
            <a:endParaRPr sz="4000" b="1" dirty="0">
              <a:latin typeface="Calibri"/>
              <a:ea typeface="Calibri"/>
              <a:cs typeface="Calibri"/>
            </a:endParaRPr>
          </a:p>
        </p:txBody>
      </p:sp>
      <p:pic>
        <p:nvPicPr>
          <p:cNvPr id="750" name="Google Shape;750;p55"/>
          <p:cNvPicPr preferRelativeResize="0"/>
          <p:nvPr/>
        </p:nvPicPr>
        <p:blipFill rotWithShape="1">
          <a:blip r:embed="rId3">
            <a:alphaModFix/>
          </a:blip>
          <a:srcRect b="6999"/>
          <a:stretch/>
        </p:blipFill>
        <p:spPr>
          <a:xfrm>
            <a:off x="4697615" y="2886132"/>
            <a:ext cx="5226319" cy="3082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434" y="2886132"/>
            <a:ext cx="4777275" cy="4165040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p55"/>
          <p:cNvSpPr/>
          <p:nvPr/>
        </p:nvSpPr>
        <p:spPr>
          <a:xfrm>
            <a:off x="291549" y="4808482"/>
            <a:ext cx="3318754" cy="2076411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55"/>
          <p:cNvSpPr/>
          <p:nvPr/>
        </p:nvSpPr>
        <p:spPr>
          <a:xfrm>
            <a:off x="4786243" y="3716592"/>
            <a:ext cx="838741" cy="2222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55"/>
          <p:cNvSpPr/>
          <p:nvPr/>
        </p:nvSpPr>
        <p:spPr>
          <a:xfrm>
            <a:off x="4786243" y="4473575"/>
            <a:ext cx="838741" cy="2222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55"/>
          <p:cNvSpPr/>
          <p:nvPr/>
        </p:nvSpPr>
        <p:spPr>
          <a:xfrm>
            <a:off x="4786242" y="5232513"/>
            <a:ext cx="838741" cy="2222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55"/>
          <p:cNvSpPr txBox="1"/>
          <p:nvPr/>
        </p:nvSpPr>
        <p:spPr>
          <a:xfrm>
            <a:off x="4885766" y="6174011"/>
            <a:ext cx="50292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09411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Reuse input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Q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across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QG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QK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715;p52">
            <a:extLst>
              <a:ext uri="{FF2B5EF4-FFF2-40B4-BE49-F238E27FC236}">
                <a16:creationId xmlns:a16="http://schemas.microsoft.com/office/drawing/2014/main" id="{AA9E3E48-F522-24CD-836F-3B7CA842FF6D}"/>
              </a:ext>
            </a:extLst>
          </p:cNvPr>
          <p:cNvSpPr txBox="1"/>
          <p:nvPr/>
        </p:nvSpPr>
        <p:spPr>
          <a:xfrm>
            <a:off x="0" y="1046386"/>
            <a:ext cx="100584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Our micro-architecture design features</a:t>
            </a:r>
            <a:endParaRPr dirty="0"/>
          </a:p>
          <a:p>
            <a:pPr marL="699911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Multi-chunk design</a:t>
            </a:r>
            <a:endParaRPr dirty="0"/>
          </a:p>
          <a:p>
            <a:pPr marL="699911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Well-optimized pipeline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  <a:p>
            <a:pPr marL="699911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Optimized dataflow</a:t>
            </a:r>
            <a:r>
              <a:rPr lang="en-US" sz="2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: input reuse (share input)</a:t>
            </a:r>
            <a:endParaRPr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B51E28-C16D-E188-E5E3-D1AB5E87E25A}"/>
              </a:ext>
            </a:extLst>
          </p:cNvPr>
          <p:cNvSpPr txBox="1"/>
          <p:nvPr/>
        </p:nvSpPr>
        <p:spPr>
          <a:xfrm>
            <a:off x="955968" y="2810332"/>
            <a:ext cx="80356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/>
              <a:t>ViTALiTy</a:t>
            </a:r>
            <a:r>
              <a:rPr lang="en-US" sz="6000" b="1" dirty="0"/>
              <a:t> </a:t>
            </a:r>
          </a:p>
          <a:p>
            <a:pPr algn="ctr"/>
            <a:r>
              <a:rPr lang="en-US" sz="6000" b="1" dirty="0"/>
              <a:t>Evaluation and Results</a:t>
            </a:r>
          </a:p>
        </p:txBody>
      </p:sp>
    </p:spTree>
    <p:extLst>
      <p:ext uri="{BB962C8B-B14F-4D97-AF65-F5344CB8AC3E}">
        <p14:creationId xmlns:p14="http://schemas.microsoft.com/office/powerpoint/2010/main" val="6984363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56"/>
          <p:cNvSpPr txBox="1"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dirty="0">
                <a:latin typeface="Calibri"/>
                <a:ea typeface="Calibri"/>
                <a:cs typeface="Calibri"/>
              </a:rPr>
              <a:t>Evaluation Baselines</a:t>
            </a:r>
            <a:endParaRPr sz="40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764" name="Google Shape;764;p56"/>
          <p:cNvSpPr txBox="1">
            <a:spLocks noGrp="1"/>
          </p:cNvSpPr>
          <p:nvPr>
            <p:ph type="body" idx="1"/>
          </p:nvPr>
        </p:nvSpPr>
        <p:spPr>
          <a:xfrm>
            <a:off x="377952" y="1029022"/>
            <a:ext cx="9593362" cy="6159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/>
          <a:p>
            <a:pPr marL="382059" indent="-382059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 Setup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27795" lvl="1" indent="-31838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1" dirty="0">
                <a:solidFill>
                  <a:srgbClr val="0066CC"/>
                </a:solidFill>
                <a:latin typeface="Calibri"/>
                <a:ea typeface="Calibri"/>
                <a:cs typeface="Calibri"/>
              </a:rPr>
              <a:t>Seven </a:t>
            </a:r>
            <a:r>
              <a:rPr lang="en-US" sz="2400" b="1" dirty="0" err="1">
                <a:solidFill>
                  <a:srgbClr val="0066CC"/>
                </a:solidFill>
                <a:latin typeface="Calibri"/>
                <a:ea typeface="Calibri"/>
                <a:cs typeface="Calibri"/>
              </a:rPr>
              <a:t>ViT</a:t>
            </a:r>
            <a:r>
              <a:rPr lang="en-US" sz="2400" b="1" dirty="0">
                <a:solidFill>
                  <a:srgbClr val="0066CC"/>
                </a:solidFill>
                <a:latin typeface="Calibri"/>
                <a:ea typeface="Calibri"/>
                <a:cs typeface="Calibri"/>
              </a:rPr>
              <a:t> Models</a:t>
            </a:r>
            <a:r>
              <a:rPr lang="en-US" sz="2400" b="1" dirty="0"/>
              <a:t>: </a:t>
            </a:r>
            <a:endParaRPr dirty="0"/>
          </a:p>
          <a:p>
            <a:pPr lvl="2" indent="-254705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DeiT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-Base/Small/Tiny, LeViT-128s/128, and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MobileViT-xxs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/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xs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827795" lvl="1" indent="-31838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1" dirty="0">
                <a:solidFill>
                  <a:srgbClr val="0066CC"/>
                </a:solidFill>
                <a:latin typeface="Calibri"/>
                <a:ea typeface="Calibri"/>
                <a:cs typeface="Calibri"/>
              </a:rPr>
              <a:t>Dataset</a:t>
            </a:r>
            <a:r>
              <a:rPr lang="en-US" sz="2400" b="1" dirty="0"/>
              <a:t>: </a:t>
            </a:r>
            <a:endParaRPr dirty="0"/>
          </a:p>
          <a:p>
            <a:pPr lvl="2" indent="-254705">
              <a:spcBef>
                <a:spcPts val="440"/>
              </a:spcBef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ImageNet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827795" lvl="1" indent="-31838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1" dirty="0">
                <a:solidFill>
                  <a:srgbClr val="0066CC"/>
                </a:solidFill>
                <a:latin typeface="Calibri"/>
                <a:ea typeface="Calibri"/>
                <a:cs typeface="Calibri"/>
              </a:rPr>
              <a:t>Metrics</a:t>
            </a:r>
            <a:r>
              <a:rPr lang="en-US" sz="2400" b="1" dirty="0"/>
              <a:t>: </a:t>
            </a:r>
            <a:endParaRPr dirty="0"/>
          </a:p>
          <a:p>
            <a:pPr marL="1273531" lvl="2" indent="-254705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Accuracy, Latency speedups, and Energy efficiency</a:t>
            </a:r>
            <a:b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</a:b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342900" indent="-342900" defTabSz="509412">
              <a:spcBef>
                <a:spcPts val="480"/>
              </a:spcBef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800" b="1" dirty="0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Benchmark Baselines</a:t>
            </a:r>
            <a:endParaRPr sz="2800" b="1" dirty="0">
              <a:solidFill>
                <a:srgbClr val="0066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27795" lvl="1" indent="-31838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Commercial devices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1273531" lvl="2" indent="-254705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CPU (Intel(R) Xeon(R) Gold 6230)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1273531" lvl="2" indent="-254705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GPU (NVIDIA RTX 2080Ti)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1273531" lvl="2" indent="-254705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EdgeGPU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(NVIDIA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Tegra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X2)</a:t>
            </a:r>
          </a:p>
          <a:p>
            <a:pPr marL="1018826" lvl="2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827795" lvl="1" indent="-31838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Customized accelerator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1273531" lvl="2" indent="-254705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Sanger[1] (Sparse Attention)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765" name="Google Shape;765;p56" descr="A picture containing text,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89442" y="4368746"/>
            <a:ext cx="2371754" cy="23746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Google Shape;737;p54">
            <a:extLst>
              <a:ext uri="{FF2B5EF4-FFF2-40B4-BE49-F238E27FC236}">
                <a16:creationId xmlns:a16="http://schemas.microsoft.com/office/drawing/2014/main" id="{B7DA94CF-D44C-1788-ED79-592E7ACD4888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Google Shape;766;p56">
            <a:extLst>
              <a:ext uri="{FF2B5EF4-FFF2-40B4-BE49-F238E27FC236}">
                <a16:creationId xmlns:a16="http://schemas.microsoft.com/office/drawing/2014/main" id="{81766316-8778-F774-E7C7-CC4B4C998AC1}"/>
              </a:ext>
            </a:extLst>
          </p:cNvPr>
          <p:cNvSpPr txBox="1"/>
          <p:nvPr/>
        </p:nvSpPr>
        <p:spPr>
          <a:xfrm>
            <a:off x="0" y="7449233"/>
            <a:ext cx="1142365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[1] L. Lu et al., </a:t>
            </a:r>
            <a:r>
              <a:rPr lang="en-US" sz="15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Sanger: A co-design framework for enabling sparse attention using reconfigurable architecture</a:t>
            </a: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MICRO ’21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BE516-D854-D83E-415C-6966BB84B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</p:spPr>
        <p:txBody>
          <a:bodyPr/>
          <a:lstStyle/>
          <a:p>
            <a:r>
              <a:rPr lang="en-US" dirty="0"/>
              <a:t>Motivation: </a:t>
            </a:r>
            <a:r>
              <a:rPr lang="en-US" sz="4000" dirty="0"/>
              <a:t>MHA Runtime Profile on Edge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057028-AC67-80E2-E1AE-332E74D3EB9E}"/>
              </a:ext>
            </a:extLst>
          </p:cNvPr>
          <p:cNvSpPr txBox="1"/>
          <p:nvPr/>
        </p:nvSpPr>
        <p:spPr>
          <a:xfrm>
            <a:off x="5102396" y="4878139"/>
            <a:ext cx="29887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600" dirty="0"/>
              <a:t>(</a:t>
            </a:r>
            <a:r>
              <a:rPr lang="en-IN" sz="1600" dirty="0" err="1"/>
              <a:t>ViT</a:t>
            </a:r>
            <a:r>
              <a:rPr lang="en-IN" sz="1600" dirty="0"/>
              <a:t> model: </a:t>
            </a:r>
            <a:r>
              <a:rPr lang="en-IN" sz="1600" dirty="0" err="1"/>
              <a:t>DeiT</a:t>
            </a:r>
            <a:r>
              <a:rPr lang="en-IN" sz="1600" dirty="0"/>
              <a:t>-Tiny)</a:t>
            </a:r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0CBD9D-9656-8FE2-3006-1D7FA080192F}"/>
              </a:ext>
            </a:extLst>
          </p:cNvPr>
          <p:cNvGrpSpPr/>
          <p:nvPr/>
        </p:nvGrpSpPr>
        <p:grpSpPr>
          <a:xfrm>
            <a:off x="671972" y="1939164"/>
            <a:ext cx="1693887" cy="2552489"/>
            <a:chOff x="206962" y="1914580"/>
            <a:chExt cx="1693887" cy="2552489"/>
          </a:xfrm>
        </p:grpSpPr>
        <p:sp>
          <p:nvSpPr>
            <p:cNvPr id="14" name="Up Arrow 13">
              <a:extLst>
                <a:ext uri="{FF2B5EF4-FFF2-40B4-BE49-F238E27FC236}">
                  <a16:creationId xmlns:a16="http://schemas.microsoft.com/office/drawing/2014/main" id="{57F7ECE2-1FD5-2314-8867-F2ECAB3F1F48}"/>
                </a:ext>
              </a:extLst>
            </p:cNvPr>
            <p:cNvSpPr/>
            <p:nvPr/>
          </p:nvSpPr>
          <p:spPr>
            <a:xfrm>
              <a:off x="206962" y="1914580"/>
              <a:ext cx="1693887" cy="2552489"/>
            </a:xfrm>
            <a:prstGeom prst="up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88C9556-142B-CA02-CD98-344057E7A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720" y="2185363"/>
              <a:ext cx="563339" cy="5633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9BD244-1837-E503-07F8-A299CD0BF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719" y="3004888"/>
              <a:ext cx="563340" cy="56334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76FF3DF-A6A9-DD6E-11FA-AB331A87A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7278" y="3636433"/>
              <a:ext cx="694225" cy="694225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4E9C5AF-0429-3973-2149-076199581BB7}"/>
              </a:ext>
            </a:extLst>
          </p:cNvPr>
          <p:cNvSpPr txBox="1"/>
          <p:nvPr/>
        </p:nvSpPr>
        <p:spPr>
          <a:xfrm>
            <a:off x="427810" y="4520155"/>
            <a:ext cx="21822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More power</a:t>
            </a:r>
            <a:b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Resource-rich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A1BEC0-30F5-87F2-49D4-36A8D6105C28}"/>
              </a:ext>
            </a:extLst>
          </p:cNvPr>
          <p:cNvSpPr txBox="1"/>
          <p:nvPr/>
        </p:nvSpPr>
        <p:spPr>
          <a:xfrm>
            <a:off x="11608" y="1141468"/>
            <a:ext cx="30146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Less Power</a:t>
            </a:r>
          </a:p>
          <a:p>
            <a:pPr algn="ctr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Resource-constrained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CFA918-F722-47B7-DAB2-5274A3C02756}"/>
              </a:ext>
            </a:extLst>
          </p:cNvPr>
          <p:cNvSpPr txBox="1"/>
          <p:nvPr/>
        </p:nvSpPr>
        <p:spPr>
          <a:xfrm rot="16200000">
            <a:off x="1574832" y="3081189"/>
            <a:ext cx="24899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 Edge Devices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FB4DBE-8996-20C0-BF80-EDFB3FCCCC59}"/>
              </a:ext>
            </a:extLst>
          </p:cNvPr>
          <p:cNvSpPr txBox="1"/>
          <p:nvPr/>
        </p:nvSpPr>
        <p:spPr>
          <a:xfrm>
            <a:off x="4893598" y="4541115"/>
            <a:ext cx="34063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Percentage Breakdown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2EFBC82-577D-28A1-3F41-E7A71647B6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93" t="2731" r="3497" b="23941"/>
          <a:stretch/>
        </p:blipFill>
        <p:spPr>
          <a:xfrm>
            <a:off x="3165772" y="1754934"/>
            <a:ext cx="6632440" cy="28477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71A6BB-C006-9E18-780E-830A88B1B8D4}"/>
                  </a:ext>
                </a:extLst>
              </p:cNvPr>
              <p:cNvSpPr txBox="1"/>
              <p:nvPr/>
            </p:nvSpPr>
            <p:spPr>
              <a:xfrm>
                <a:off x="204282" y="5905598"/>
                <a:ext cx="9593930" cy="101566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sz="3200" b="1" dirty="0"/>
                  <a:t>Motivating Observation:</a:t>
                </a:r>
                <a:r>
                  <a:rPr lang="en-IN" sz="3200" dirty="0"/>
                  <a:t> </a:t>
                </a:r>
                <a:r>
                  <a:rPr lang="en-IN" sz="2800" i="1" dirty="0">
                    <a:solidFill>
                      <a:srgbClr val="FF0000"/>
                    </a:solidFill>
                  </a:rPr>
                  <a:t>S</a:t>
                </a:r>
                <a:r>
                  <a:rPr lang="en-IN" sz="2800" i="1" dirty="0">
                    <a:solidFill>
                      <a:srgbClr val="FF0000"/>
                    </a:solidFill>
                    <a:effectLst/>
                  </a:rPr>
                  <a:t>oftmax attention</a:t>
                </a:r>
                <a:r>
                  <a:rPr lang="en-IN" sz="2800" dirty="0">
                    <a:solidFill>
                      <a:srgbClr val="FF0000"/>
                    </a:solidFill>
                  </a:rPr>
                  <a:t> (</a:t>
                </a:r>
                <a:r>
                  <a:rPr lang="en-IN" sz="2800" dirty="0">
                    <a:solidFill>
                      <a:srgbClr val="FF0000"/>
                    </a:solidFill>
                    <a:effectLst/>
                  </a:rPr>
                  <a:t>Step 2) is the </a:t>
                </a:r>
                <a:r>
                  <a:rPr lang="en-IN" sz="2800" dirty="0">
                    <a:solidFill>
                      <a:srgbClr val="FF0000"/>
                    </a:solidFill>
                  </a:rPr>
                  <a:t>r</a:t>
                </a:r>
                <a:r>
                  <a:rPr lang="en-IN" sz="2800" dirty="0">
                    <a:solidFill>
                      <a:srgbClr val="FF0000"/>
                    </a:solidFill>
                    <a:effectLst/>
                  </a:rPr>
                  <a:t>untime bottleneck (</a:t>
                </a:r>
                <a:r>
                  <a:rPr lang="en-IN" sz="2800" b="1" dirty="0">
                    <a:solidFill>
                      <a:srgbClr val="FF0000"/>
                    </a:solidFill>
                    <a:effectLst/>
                  </a:rPr>
                  <a:t>52% </a:t>
                </a:r>
                <a14:m>
                  <m:oMath xmlns:m="http://schemas.openxmlformats.org/officeDocument/2006/math">
                    <m:r>
                      <a:rPr lang="en-IN" sz="2800" b="1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IN" sz="2800" b="1" dirty="0">
                    <a:solidFill>
                      <a:srgbClr val="FF0000"/>
                    </a:solidFill>
                    <a:effectLst/>
                  </a:rPr>
                  <a:t> 58%)</a:t>
                </a:r>
                <a:endParaRPr lang="en-IN" sz="2800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71A6BB-C006-9E18-780E-830A88B1B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82" y="5905598"/>
                <a:ext cx="9593930" cy="1015663"/>
              </a:xfrm>
              <a:prstGeom prst="rect">
                <a:avLst/>
              </a:prstGeom>
              <a:blipFill>
                <a:blip r:embed="rId7"/>
                <a:stretch>
                  <a:fillRect l="-1720" t="-8750" b="-1625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71424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57"/>
          <p:cNvSpPr txBox="1"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-US" sz="4000" b="1" dirty="0">
                <a:latin typeface="Calibri"/>
                <a:ea typeface="Calibri"/>
                <a:cs typeface="Calibri"/>
              </a:rPr>
              <a:t>Hardware Configuration Settings</a:t>
            </a:r>
            <a:endParaRPr sz="40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775" name="Google Shape;775;p57"/>
          <p:cNvSpPr txBox="1"/>
          <p:nvPr/>
        </p:nvSpPr>
        <p:spPr>
          <a:xfrm>
            <a:off x="365912" y="1167546"/>
            <a:ext cx="9156192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Settings</a:t>
            </a:r>
            <a:r>
              <a:rPr lang="en-US" sz="24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u="sng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Synthesized with Synopsys Tools under </a:t>
            </a:r>
            <a:r>
              <a:rPr lang="en-US" sz="2400" b="1" dirty="0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28nm</a:t>
            </a:r>
            <a:endParaRPr sz="2400" dirty="0">
              <a:solidFill>
                <a:srgbClr val="0066CC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Built cycle-accurate model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Adopted a comparable hardware budget for Sanger</a:t>
            </a:r>
            <a:r>
              <a:rPr lang="en-US" altLang="zh-CN" sz="24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[1]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Accelerator</a:t>
            </a:r>
            <a:endParaRPr sz="2400" dirty="0"/>
          </a:p>
        </p:txBody>
      </p:sp>
      <p:cxnSp>
        <p:nvCxnSpPr>
          <p:cNvPr id="2" name="Google Shape;737;p54">
            <a:extLst>
              <a:ext uri="{FF2B5EF4-FFF2-40B4-BE49-F238E27FC236}">
                <a16:creationId xmlns:a16="http://schemas.microsoft.com/office/drawing/2014/main" id="{D222A5BE-5FF6-9854-B2B6-93F0A12F6264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Google Shape;766;p56">
            <a:extLst>
              <a:ext uri="{FF2B5EF4-FFF2-40B4-BE49-F238E27FC236}">
                <a16:creationId xmlns:a16="http://schemas.microsoft.com/office/drawing/2014/main" id="{25F8261A-D5D7-D8CD-199F-6A538B020A96}"/>
              </a:ext>
            </a:extLst>
          </p:cNvPr>
          <p:cNvSpPr txBox="1"/>
          <p:nvPr/>
        </p:nvSpPr>
        <p:spPr>
          <a:xfrm>
            <a:off x="0" y="7449233"/>
            <a:ext cx="1142365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[1] L. Lu et al., </a:t>
            </a:r>
            <a:r>
              <a:rPr lang="en-US" sz="15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Sanger: A co-design framework for enabling sparse attention using reconfigurable architecture</a:t>
            </a: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MICRO ’21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58"/>
          <p:cNvSpPr txBox="1"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</a:pPr>
            <a:r>
              <a:rPr lang="en-US" sz="4000" b="1" dirty="0">
                <a:latin typeface="Calibri"/>
                <a:ea typeface="Calibri"/>
                <a:cs typeface="Calibri"/>
              </a:rPr>
              <a:t>Evaluation of </a:t>
            </a:r>
            <a:r>
              <a:rPr lang="en-US" sz="4000" b="1" dirty="0" err="1">
                <a:latin typeface="Calibri"/>
                <a:ea typeface="Calibri"/>
                <a:cs typeface="Calibri"/>
                <a:sym typeface="Calibri"/>
              </a:rPr>
              <a:t>ViTALiTy</a:t>
            </a:r>
            <a:r>
              <a:rPr lang="en-US" sz="4000" b="1" dirty="0">
                <a:latin typeface="Calibri"/>
                <a:ea typeface="Calibri"/>
                <a:cs typeface="Calibri"/>
                <a:sym typeface="Calibri"/>
              </a:rPr>
              <a:t> on Model Accuracy</a:t>
            </a:r>
            <a:endParaRPr sz="40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784" name="Google Shape;784;p58"/>
          <p:cNvSpPr/>
          <p:nvPr/>
        </p:nvSpPr>
        <p:spPr>
          <a:xfrm>
            <a:off x="2232991" y="1424607"/>
            <a:ext cx="7454348" cy="264380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58"/>
          <p:cNvSpPr/>
          <p:nvPr/>
        </p:nvSpPr>
        <p:spPr>
          <a:xfrm>
            <a:off x="2312504" y="4110153"/>
            <a:ext cx="7447721" cy="92227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58"/>
          <p:cNvSpPr/>
          <p:nvPr/>
        </p:nvSpPr>
        <p:spPr>
          <a:xfrm>
            <a:off x="2312505" y="1241056"/>
            <a:ext cx="1928192" cy="193283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" name="Google Shape;737;p54">
            <a:extLst>
              <a:ext uri="{FF2B5EF4-FFF2-40B4-BE49-F238E27FC236}">
                <a16:creationId xmlns:a16="http://schemas.microsoft.com/office/drawing/2014/main" id="{2215B088-2DA8-5432-AA36-C5D08DD36F44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34D7AFB-181F-4FDD-0AB2-857FE39718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294"/>
          <a:stretch/>
        </p:blipFill>
        <p:spPr>
          <a:xfrm>
            <a:off x="762000" y="1122243"/>
            <a:ext cx="8629649" cy="38684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F72F1E-D811-49A4-5BCF-0055AC7950BA}"/>
              </a:ext>
            </a:extLst>
          </p:cNvPr>
          <p:cNvSpPr txBox="1"/>
          <p:nvPr/>
        </p:nvSpPr>
        <p:spPr>
          <a:xfrm>
            <a:off x="7388110" y="4974180"/>
            <a:ext cx="21251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 err="1">
                <a:effectLst/>
                <a:latin typeface="Helvetica" pitchFamily="2" charset="0"/>
              </a:rPr>
              <a:t>DeiT</a:t>
            </a:r>
            <a:r>
              <a:rPr lang="en-IN" dirty="0">
                <a:effectLst/>
                <a:latin typeface="Helvetica" pitchFamily="2" charset="0"/>
              </a:rPr>
              <a:t>-Tiny model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279B01-03AD-FD0B-0BE1-0C288ED95F65}"/>
              </a:ext>
            </a:extLst>
          </p:cNvPr>
          <p:cNvSpPr txBox="1"/>
          <p:nvPr/>
        </p:nvSpPr>
        <p:spPr>
          <a:xfrm>
            <a:off x="809698" y="5270872"/>
            <a:ext cx="76409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dirty="0"/>
              <a:t>Higher accuracy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N" sz="2800" b="1" dirty="0"/>
              <a:t> </a:t>
            </a:r>
            <a:r>
              <a:rPr lang="en-IN" sz="2800" b="1" dirty="0">
                <a:solidFill>
                  <a:srgbClr val="0070C0"/>
                </a:solidFill>
              </a:rPr>
              <a:t>+2.4% to +3.6%</a:t>
            </a:r>
            <a:r>
              <a:rPr lang="en-IN" sz="2800" dirty="0">
                <a:solidFill>
                  <a:srgbClr val="0070C0"/>
                </a:solidFill>
              </a:rPr>
              <a:t> </a:t>
            </a:r>
            <a:r>
              <a:rPr lang="en-IN" sz="2800" dirty="0"/>
              <a:t>than </a:t>
            </a:r>
            <a:r>
              <a:rPr lang="en-IN" sz="2800" b="1" dirty="0"/>
              <a:t>linear</a:t>
            </a:r>
            <a:r>
              <a:rPr lang="en-IN" sz="2800" dirty="0"/>
              <a:t> attentions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N" sz="2800" b="1" dirty="0"/>
              <a:t> </a:t>
            </a:r>
            <a:r>
              <a:rPr lang="en-IN" sz="2800" b="1" dirty="0">
                <a:solidFill>
                  <a:srgbClr val="0070C0"/>
                </a:solidFill>
              </a:rPr>
              <a:t>+0.1% to +0.7%</a:t>
            </a:r>
            <a:r>
              <a:rPr lang="en-IN" sz="2800" dirty="0">
                <a:solidFill>
                  <a:srgbClr val="0070C0"/>
                </a:solidFill>
              </a:rPr>
              <a:t> </a:t>
            </a:r>
            <a:r>
              <a:rPr lang="en-IN" sz="2800" dirty="0"/>
              <a:t>than </a:t>
            </a:r>
            <a:r>
              <a:rPr lang="en-IN" sz="2800" b="1" dirty="0"/>
              <a:t>sparse</a:t>
            </a:r>
            <a:r>
              <a:rPr lang="en-IN" sz="2800" dirty="0"/>
              <a:t> attentions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8F075A-3404-B256-B2D0-F4F4F98C793A}"/>
              </a:ext>
            </a:extLst>
          </p:cNvPr>
          <p:cNvSpPr/>
          <p:nvPr/>
        </p:nvSpPr>
        <p:spPr>
          <a:xfrm>
            <a:off x="3017248" y="2631939"/>
            <a:ext cx="1002301" cy="359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80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3A1C50-74D4-FB25-49AD-DF6979E3FD14}"/>
              </a:ext>
            </a:extLst>
          </p:cNvPr>
          <p:cNvSpPr/>
          <p:nvPr/>
        </p:nvSpPr>
        <p:spPr>
          <a:xfrm>
            <a:off x="3066471" y="3076708"/>
            <a:ext cx="1149224" cy="402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80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ACB155-DC7D-28AD-9CA1-5B3F550957A1}"/>
              </a:ext>
            </a:extLst>
          </p:cNvPr>
          <p:cNvSpPr/>
          <p:nvPr/>
        </p:nvSpPr>
        <p:spPr>
          <a:xfrm>
            <a:off x="3017248" y="3549771"/>
            <a:ext cx="1002301" cy="359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80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BF48BB-46B5-75D0-C8BB-1D5C4E303AC4}"/>
              </a:ext>
            </a:extLst>
          </p:cNvPr>
          <p:cNvSpPr/>
          <p:nvPr/>
        </p:nvSpPr>
        <p:spPr>
          <a:xfrm>
            <a:off x="2961174" y="4004333"/>
            <a:ext cx="1002301" cy="359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80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0E1D2B-AEB7-B37D-5A23-E790A2CA69BA}"/>
              </a:ext>
            </a:extLst>
          </p:cNvPr>
          <p:cNvSpPr/>
          <p:nvPr/>
        </p:nvSpPr>
        <p:spPr>
          <a:xfrm>
            <a:off x="2669558" y="4473814"/>
            <a:ext cx="1399214" cy="359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80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C592F1-3857-E2E2-AB08-634DA1B15DAE}"/>
              </a:ext>
            </a:extLst>
          </p:cNvPr>
          <p:cNvSpPr txBox="1"/>
          <p:nvPr/>
        </p:nvSpPr>
        <p:spPr>
          <a:xfrm>
            <a:off x="2944549" y="2606466"/>
            <a:ext cx="18669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[arXiv, 2020]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5D75E0-208B-D644-FC00-D106130EEAE8}"/>
              </a:ext>
            </a:extLst>
          </p:cNvPr>
          <p:cNvSpPr txBox="1"/>
          <p:nvPr/>
        </p:nvSpPr>
        <p:spPr>
          <a:xfrm>
            <a:off x="2944548" y="3089071"/>
            <a:ext cx="12961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[ICLR, 2021]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242146-3820-1695-891A-70AA925D14CF}"/>
              </a:ext>
            </a:extLst>
          </p:cNvPr>
          <p:cNvSpPr txBox="1"/>
          <p:nvPr/>
        </p:nvSpPr>
        <p:spPr>
          <a:xfrm>
            <a:off x="2894175" y="3546849"/>
            <a:ext cx="18669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[MICRO, 2021]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B76CE0-1689-6FA4-E392-1DF59C008836}"/>
              </a:ext>
            </a:extLst>
          </p:cNvPr>
          <p:cNvSpPr txBox="1"/>
          <p:nvPr/>
        </p:nvSpPr>
        <p:spPr>
          <a:xfrm>
            <a:off x="2844300" y="3998976"/>
            <a:ext cx="18669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[NeurIPS, 2021]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AE0D27-9227-5C93-0BC6-FD5F1CF3F886}"/>
              </a:ext>
            </a:extLst>
          </p:cNvPr>
          <p:cNvSpPr txBox="1"/>
          <p:nvPr/>
        </p:nvSpPr>
        <p:spPr>
          <a:xfrm>
            <a:off x="2844300" y="4474920"/>
            <a:ext cx="13238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[ICLR, 2022]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60"/>
          <p:cNvSpPr txBox="1"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4000" b="1" dirty="0">
                <a:latin typeface="Calibri"/>
                <a:ea typeface="Calibri"/>
                <a:cs typeface="Calibri"/>
              </a:rPr>
              <a:t>Evaluation of </a:t>
            </a:r>
            <a:r>
              <a:rPr lang="en-US" sz="4000" b="1" dirty="0" err="1">
                <a:latin typeface="Calibri"/>
                <a:ea typeface="Calibri"/>
                <a:cs typeface="Calibri"/>
                <a:sym typeface="Calibri"/>
              </a:rPr>
              <a:t>ViTALiTy</a:t>
            </a:r>
            <a:r>
              <a:rPr lang="en-US" sz="4000" b="1" dirty="0">
                <a:latin typeface="Calibri"/>
                <a:ea typeface="Calibri"/>
                <a:cs typeface="Calibri"/>
              </a:rPr>
              <a:t> on </a:t>
            </a:r>
            <a:r>
              <a:rPr lang="en-US" sz="4000" b="1" dirty="0">
                <a:latin typeface="Calibri"/>
                <a:ea typeface="Calibri"/>
                <a:cs typeface="Calibri"/>
                <a:sym typeface="Calibri"/>
              </a:rPr>
              <a:t>Latency Speedup</a:t>
            </a:r>
            <a:endParaRPr sz="4000" dirty="0"/>
          </a:p>
        </p:txBody>
      </p:sp>
      <p:sp>
        <p:nvSpPr>
          <p:cNvPr id="801" name="Google Shape;801;p60"/>
          <p:cNvSpPr txBox="1">
            <a:spLocks noGrp="1"/>
          </p:cNvSpPr>
          <p:nvPr>
            <p:ph type="body" idx="1"/>
          </p:nvPr>
        </p:nvSpPr>
        <p:spPr>
          <a:xfrm>
            <a:off x="195072" y="4750389"/>
            <a:ext cx="9776242" cy="2359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/>
          <a:p>
            <a:pPr marL="0" indent="0" defTabSz="50941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   Evaluation of 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 speed up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802" name="Google Shape;802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165" y="1016373"/>
            <a:ext cx="8958069" cy="3795487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60"/>
          <p:cNvSpPr/>
          <p:nvPr/>
        </p:nvSpPr>
        <p:spPr>
          <a:xfrm>
            <a:off x="2756452" y="2087217"/>
            <a:ext cx="6751782" cy="194807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p60"/>
          <p:cNvSpPr/>
          <p:nvPr/>
        </p:nvSpPr>
        <p:spPr>
          <a:xfrm>
            <a:off x="4936435" y="1016373"/>
            <a:ext cx="4499114" cy="286982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60"/>
          <p:cNvSpPr/>
          <p:nvPr/>
        </p:nvSpPr>
        <p:spPr>
          <a:xfrm>
            <a:off x="2779642" y="4065545"/>
            <a:ext cx="6808306" cy="74631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" name="Google Shape;737;p54">
            <a:extLst>
              <a:ext uri="{FF2B5EF4-FFF2-40B4-BE49-F238E27FC236}">
                <a16:creationId xmlns:a16="http://schemas.microsoft.com/office/drawing/2014/main" id="{DE8BB80F-BF94-9150-D30D-EC415F755DB4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61"/>
          <p:cNvSpPr txBox="1"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4000" b="1" dirty="0">
                <a:latin typeface="Calibri"/>
                <a:ea typeface="Calibri"/>
                <a:cs typeface="Calibri"/>
              </a:rPr>
              <a:t>Evaluation of </a:t>
            </a:r>
            <a:r>
              <a:rPr lang="en-US" sz="4000" b="1" dirty="0" err="1">
                <a:latin typeface="Calibri"/>
                <a:ea typeface="Calibri"/>
                <a:cs typeface="Calibri"/>
                <a:sym typeface="Calibri"/>
              </a:rPr>
              <a:t>ViTALiTy</a:t>
            </a:r>
            <a:r>
              <a:rPr lang="en-US" sz="4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>
                <a:latin typeface="Calibri"/>
                <a:ea typeface="Calibri"/>
                <a:cs typeface="Calibri"/>
              </a:rPr>
              <a:t>on </a:t>
            </a:r>
            <a:r>
              <a:rPr lang="en-US" sz="4000" b="1" dirty="0">
                <a:latin typeface="Calibri"/>
                <a:ea typeface="Calibri"/>
                <a:cs typeface="Calibri"/>
                <a:sym typeface="Calibri"/>
              </a:rPr>
              <a:t>Latency Speedup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2" name="Google Shape;812;p61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95072" y="4750389"/>
                <a:ext cx="9776242" cy="2359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1875" tIns="50925" rIns="101875" bIns="50925" anchor="t" anchorCtr="0">
                <a:noAutofit/>
              </a:bodyPr>
              <a:lstStyle/>
              <a:p>
                <a:pPr marL="0" lvl="0" indent="0" defTabSz="509412">
                  <a:spcBef>
                    <a:spcPts val="0"/>
                  </a:spcBef>
                  <a:buClr>
                    <a:schemeClr val="dk1"/>
                  </a:buClr>
                  <a:buSzPts val="2400"/>
                  <a:buNone/>
                </a:pPr>
                <a:r>
                  <a:rPr lang="en-US" sz="24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</a:rPr>
                  <a:t>    Evaluation of </a:t>
                </a:r>
                <a:r>
                  <a:rPr lang="en-US" sz="24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real speed up</a:t>
                </a:r>
                <a:endParaRPr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endParaRPr>
              </a:p>
              <a:p>
                <a:pPr lvl="1" defTabSz="509412">
                  <a:spcBef>
                    <a:spcPts val="480"/>
                  </a:spcBef>
                  <a:buClr>
                    <a:schemeClr val="dk1"/>
                  </a:buClr>
                  <a:buSzPts val="2400"/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rPr>
                  <a:t>53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×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rPr>
                  <a:t>, 30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×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rPr>
                  <a:t>, and 2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×</m:t>
                    </m:r>
                  </m:oMath>
                </a14:m>
                <a:r>
                  <a:rPr lang="en-US" sz="24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</a:rPr>
                  <a:t> </a:t>
                </a:r>
                <a:r>
                  <a:rPr lang="en-US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</a:rPr>
                  <a:t>end-to-end speedups over CPU, </a:t>
                </a:r>
                <a:r>
                  <a:rPr lang="en-US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</a:rPr>
                  <a:t>EdgeGPU</a:t>
                </a:r>
                <a:r>
                  <a:rPr lang="en-US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</a:rPr>
                  <a:t>, and GPU</a:t>
                </a: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endParaRPr>
              </a:p>
              <a:p>
                <a:pPr lvl="1" defTabSz="509412">
                  <a:spcBef>
                    <a:spcPts val="480"/>
                  </a:spcBef>
                  <a:buClr>
                    <a:schemeClr val="dk1"/>
                  </a:buClr>
                  <a:buSzPts val="2400"/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rPr>
                  <a:t>3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×</m:t>
                    </m:r>
                  </m:oMath>
                </a14:m>
                <a:r>
                  <a:rPr lang="en-US" sz="24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</a:rPr>
                  <a:t> </a:t>
                </a:r>
                <a:r>
                  <a:rPr lang="en-US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</a:rPr>
                  <a:t>speedup compared to Sanger</a:t>
                </a: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812" name="Google Shape;812;p6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5072" y="4750389"/>
                <a:ext cx="9776242" cy="2359214"/>
              </a:xfrm>
              <a:prstGeom prst="rect">
                <a:avLst/>
              </a:prstGeom>
              <a:blipFill>
                <a:blip r:embed="rId3"/>
                <a:stretch>
                  <a:fillRect t="-33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Google Shape;737;p54">
            <a:extLst>
              <a:ext uri="{FF2B5EF4-FFF2-40B4-BE49-F238E27FC236}">
                <a16:creationId xmlns:a16="http://schemas.microsoft.com/office/drawing/2014/main" id="{D4AB58A6-D9A2-AFBF-FC5B-DDE3FF369F77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Google Shape;802;p60">
            <a:extLst>
              <a:ext uri="{FF2B5EF4-FFF2-40B4-BE49-F238E27FC236}">
                <a16:creationId xmlns:a16="http://schemas.microsoft.com/office/drawing/2014/main" id="{3C270E7F-9DDB-0BCF-45B1-F24F4B4C17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165" y="1016373"/>
            <a:ext cx="8958069" cy="379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62"/>
          <p:cNvSpPr txBox="1"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4000" b="1" dirty="0">
                <a:latin typeface="Calibri"/>
                <a:ea typeface="Calibri"/>
                <a:cs typeface="Calibri"/>
              </a:rPr>
              <a:t>Evaluation of </a:t>
            </a:r>
            <a:r>
              <a:rPr lang="en-US" sz="4000" b="1" dirty="0" err="1">
                <a:latin typeface="Calibri"/>
                <a:ea typeface="Calibri"/>
                <a:cs typeface="Calibri"/>
                <a:sym typeface="Calibri"/>
              </a:rPr>
              <a:t>ViTALiTy</a:t>
            </a:r>
            <a:r>
              <a:rPr lang="en-US" sz="4000" b="1" dirty="0">
                <a:latin typeface="Calibri"/>
                <a:ea typeface="Calibri"/>
                <a:cs typeface="Calibri"/>
              </a:rPr>
              <a:t> on </a:t>
            </a:r>
            <a:r>
              <a:rPr lang="en-US" sz="4000" b="1" dirty="0">
                <a:latin typeface="Calibri"/>
                <a:ea typeface="Calibri"/>
                <a:cs typeface="Calibri"/>
                <a:sym typeface="Calibri"/>
              </a:rPr>
              <a:t>Energy Efficiency</a:t>
            </a:r>
            <a:endParaRPr sz="4000" dirty="0"/>
          </a:p>
        </p:txBody>
      </p:sp>
      <p:pic>
        <p:nvPicPr>
          <p:cNvPr id="820" name="Google Shape;820;p62"/>
          <p:cNvPicPr preferRelativeResize="0"/>
          <p:nvPr/>
        </p:nvPicPr>
        <p:blipFill rotWithShape="1">
          <a:blip r:embed="rId3">
            <a:alphaModFix/>
          </a:blip>
          <a:srcRect l="5905"/>
          <a:stretch/>
        </p:blipFill>
        <p:spPr>
          <a:xfrm>
            <a:off x="1137237" y="1027578"/>
            <a:ext cx="8305159" cy="3794628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62"/>
          <p:cNvSpPr txBox="1"/>
          <p:nvPr/>
        </p:nvSpPr>
        <p:spPr>
          <a:xfrm>
            <a:off x="195072" y="4750389"/>
            <a:ext cx="9776242" cy="154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altLang="zh-CN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Evaluation of energy efficiency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62"/>
          <p:cNvSpPr txBox="1"/>
          <p:nvPr/>
        </p:nvSpPr>
        <p:spPr>
          <a:xfrm rot="-5400000">
            <a:off x="-1521833" y="2518048"/>
            <a:ext cx="473336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End-to-end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ViTALiTy Energy Efficiency Improvement (x)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62"/>
          <p:cNvSpPr/>
          <p:nvPr/>
        </p:nvSpPr>
        <p:spPr>
          <a:xfrm>
            <a:off x="2756452" y="2087217"/>
            <a:ext cx="6751782" cy="194807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62"/>
          <p:cNvSpPr/>
          <p:nvPr/>
        </p:nvSpPr>
        <p:spPr>
          <a:xfrm>
            <a:off x="2779642" y="4065545"/>
            <a:ext cx="6808306" cy="74631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p62"/>
          <p:cNvSpPr/>
          <p:nvPr/>
        </p:nvSpPr>
        <p:spPr>
          <a:xfrm>
            <a:off x="4936435" y="1016373"/>
            <a:ext cx="4499114" cy="286982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" name="Google Shape;737;p54">
            <a:extLst>
              <a:ext uri="{FF2B5EF4-FFF2-40B4-BE49-F238E27FC236}">
                <a16:creationId xmlns:a16="http://schemas.microsoft.com/office/drawing/2014/main" id="{3C9279D7-8C5C-B985-84B8-FB4C78893893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688848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63"/>
          <p:cNvSpPr txBox="1"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4000" b="1" dirty="0">
                <a:latin typeface="Calibri"/>
                <a:ea typeface="Calibri"/>
                <a:cs typeface="Calibri"/>
              </a:rPr>
              <a:t>Evaluation of </a:t>
            </a:r>
            <a:r>
              <a:rPr lang="en-US" sz="4000" b="1" dirty="0" err="1">
                <a:latin typeface="Calibri"/>
                <a:ea typeface="Calibri"/>
                <a:cs typeface="Calibri"/>
                <a:sym typeface="Calibri"/>
              </a:rPr>
              <a:t>ViTALiTy</a:t>
            </a:r>
            <a:r>
              <a:rPr lang="en-US" sz="4000" b="1" dirty="0">
                <a:latin typeface="Calibri"/>
                <a:ea typeface="Calibri"/>
                <a:cs typeface="Calibri"/>
              </a:rPr>
              <a:t> on </a:t>
            </a:r>
            <a:r>
              <a:rPr lang="en-US" sz="4000" b="1" dirty="0">
                <a:latin typeface="Calibri"/>
                <a:ea typeface="Calibri"/>
                <a:cs typeface="Calibri"/>
                <a:sym typeface="Calibri"/>
              </a:rPr>
              <a:t>Energy Efficiency</a:t>
            </a:r>
            <a:endParaRPr sz="4000" dirty="0"/>
          </a:p>
        </p:txBody>
      </p:sp>
      <p:pic>
        <p:nvPicPr>
          <p:cNvPr id="832" name="Google Shape;832;p63"/>
          <p:cNvPicPr preferRelativeResize="0"/>
          <p:nvPr/>
        </p:nvPicPr>
        <p:blipFill rotWithShape="1">
          <a:blip r:embed="rId3">
            <a:alphaModFix/>
          </a:blip>
          <a:srcRect l="5905"/>
          <a:stretch/>
        </p:blipFill>
        <p:spPr>
          <a:xfrm>
            <a:off x="1137237" y="1027578"/>
            <a:ext cx="8305159" cy="379462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33" name="Google Shape;833;p63"/>
              <p:cNvSpPr txBox="1"/>
              <p:nvPr/>
            </p:nvSpPr>
            <p:spPr>
              <a:xfrm>
                <a:off x="195072" y="4750389"/>
                <a:ext cx="9768078" cy="1547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1875" tIns="50925" rIns="101875" bIns="50925" anchor="t" anchorCtr="0">
                <a:noAutofit/>
              </a:bodyPr>
              <a:lstStyle/>
              <a:p>
                <a:pPr marR="0" lvl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4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Evaluation of energy efficiency</a:t>
                </a:r>
                <a:endParaRPr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852312" marR="0" lvl="1" indent="-342900" algn="l" rtl="0">
                  <a:spcBef>
                    <a:spcPts val="48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Wingdings" panose="05000000000000000000" pitchFamily="2" charset="2"/>
                  <a:buChar char="Ø"/>
                </a:pPr>
                <a:r>
                  <a:rPr lang="en-US" sz="2400" b="1" i="0" u="none" strike="noStrike" cap="none" dirty="0">
                    <a:solidFill>
                      <a:srgbClr val="0066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115</a:t>
                </a:r>
                <a14:m>
                  <m:oMath xmlns:m="http://schemas.openxmlformats.org/officeDocument/2006/math">
                    <m:r>
                      <a:rPr lang="en-US" sz="2400" b="1" i="1" u="none" strike="noStrike" cap="none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×</m:t>
                    </m:r>
                  </m:oMath>
                </a14:m>
                <a:r>
                  <a:rPr lang="en-US" sz="2400" b="1" i="0" u="none" strike="noStrike" cap="none" dirty="0">
                    <a:solidFill>
                      <a:srgbClr val="0066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67</a:t>
                </a:r>
                <a14:m>
                  <m:oMath xmlns:m="http://schemas.openxmlformats.org/officeDocument/2006/math">
                    <m:r>
                      <a:rPr lang="en-US" sz="2400" b="1" i="1" u="none" strike="noStrike" cap="none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×</m:t>
                    </m:r>
                  </m:oMath>
                </a14:m>
                <a:r>
                  <a:rPr lang="en-US" sz="2400" b="1" i="0" u="none" strike="noStrike" cap="none" dirty="0">
                    <a:solidFill>
                      <a:srgbClr val="0066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and 73</a:t>
                </a:r>
                <a14:m>
                  <m:oMath xmlns:m="http://schemas.openxmlformats.org/officeDocument/2006/math">
                    <m:r>
                      <a:rPr lang="en-US" sz="2400" b="1" i="1" u="none" strike="noStrike" cap="none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×</m:t>
                    </m:r>
                  </m:oMath>
                </a14:m>
                <a:r>
                  <a:rPr lang="en-US" sz="2400" b="1" i="0" u="none" strike="noStrike" cap="none" dirty="0">
                    <a:solidFill>
                      <a:srgbClr val="0066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2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end-to-end</a:t>
                </a:r>
                <a:r>
                  <a:rPr lang="en-US" sz="2400" b="0" i="0" u="none" strike="noStrike" cap="none" dirty="0">
                    <a:solidFill>
                      <a:srgbClr val="0066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2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better energy efficiency over CPU, </a:t>
                </a:r>
                <a:r>
                  <a:rPr lang="en-US" sz="2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EdgeGPU</a:t>
                </a:r>
                <a:r>
                  <a:rPr lang="en-US" sz="2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and GPU</a:t>
                </a:r>
                <a:endParaRPr dirty="0"/>
              </a:p>
              <a:p>
                <a:pPr marL="852312" marR="0" lvl="1" indent="-342900" algn="l" rtl="0">
                  <a:spcBef>
                    <a:spcPts val="48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Wingdings" panose="05000000000000000000" pitchFamily="2" charset="2"/>
                  <a:buChar char="Ø"/>
                </a:pPr>
                <a:r>
                  <a:rPr lang="en-US" sz="2400" b="1" i="0" u="none" strike="noStrike" cap="none" dirty="0">
                    <a:solidFill>
                      <a:srgbClr val="0066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14:m>
                  <m:oMath xmlns:m="http://schemas.openxmlformats.org/officeDocument/2006/math">
                    <m:r>
                      <a:rPr lang="en-US" sz="2400" b="1" i="1" u="none" strike="noStrike" cap="none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×</m:t>
                    </m:r>
                  </m:oMath>
                </a14:m>
                <a:r>
                  <a:rPr lang="en-US" sz="2400" b="1" i="0" u="none" strike="noStrike" cap="none" dirty="0">
                    <a:solidFill>
                      <a:srgbClr val="0066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2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better energy efficiency compared to </a:t>
                </a:r>
                <a:r>
                  <a:rPr lang="en-US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Sanger Accelerator</a:t>
                </a:r>
                <a:endParaRPr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833" name="Google Shape;833;p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72" y="4750389"/>
                <a:ext cx="9768078" cy="1547998"/>
              </a:xfrm>
              <a:prstGeom prst="rect">
                <a:avLst/>
              </a:prstGeom>
              <a:blipFill>
                <a:blip r:embed="rId4"/>
                <a:stretch>
                  <a:fillRect t="-2756" b="-181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4" name="Google Shape;834;p63"/>
          <p:cNvSpPr txBox="1"/>
          <p:nvPr/>
        </p:nvSpPr>
        <p:spPr>
          <a:xfrm rot="-5400000">
            <a:off x="-1521833" y="2518048"/>
            <a:ext cx="473336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End-to-end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ViTALiTy Energy Efficiency Improvement (x)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" name="Google Shape;737;p54">
            <a:extLst>
              <a:ext uri="{FF2B5EF4-FFF2-40B4-BE49-F238E27FC236}">
                <a16:creationId xmlns:a16="http://schemas.microsoft.com/office/drawing/2014/main" id="{7C988E26-35A8-72C2-CDF0-89CE450AE299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64"/>
          <p:cNvSpPr txBox="1">
            <a:spLocks noGrp="1"/>
          </p:cNvSpPr>
          <p:nvPr>
            <p:ph type="title"/>
          </p:nvPr>
        </p:nvSpPr>
        <p:spPr>
          <a:xfrm>
            <a:off x="0" y="60962"/>
            <a:ext cx="10058400" cy="88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en-US" sz="4000" b="1" dirty="0">
                <a:latin typeface="Calibri"/>
                <a:ea typeface="Calibri"/>
                <a:cs typeface="Calibri"/>
              </a:rPr>
              <a:t>Summary</a:t>
            </a:r>
            <a:endParaRPr sz="40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841" name="Google Shape;841;p64"/>
          <p:cNvSpPr txBox="1">
            <a:spLocks noGrp="1"/>
          </p:cNvSpPr>
          <p:nvPr>
            <p:ph type="body" idx="1"/>
          </p:nvPr>
        </p:nvSpPr>
        <p:spPr>
          <a:xfrm>
            <a:off x="77258" y="1058713"/>
            <a:ext cx="10138053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</a:pPr>
            <a:endParaRPr sz="1400" b="1" dirty="0">
              <a:solidFill>
                <a:schemeClr val="accent1"/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Wingdings" panose="05000000000000000000" pitchFamily="2" charset="2"/>
              <a:buChar char="Ø"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Proposed the first </a:t>
            </a:r>
            <a:r>
              <a:rPr lang="en-US" sz="2800" b="1" i="0" u="none" strike="noStrike" cap="none" dirty="0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algorithm &amp; accelerator co-design</a:t>
            </a:r>
            <a:r>
              <a:rPr lang="en-U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framework dubbed </a:t>
            </a:r>
            <a:r>
              <a:rPr lang="en-US" sz="2800" b="1" dirty="0" err="1">
                <a:latin typeface="Calibri"/>
                <a:ea typeface="Calibri"/>
                <a:cs typeface="Calibri"/>
                <a:sym typeface="Calibri"/>
              </a:rPr>
              <a:t>ViTALiTy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en-US" sz="2800" b="1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ViTs</a:t>
            </a:r>
            <a:r>
              <a:rPr lang="en-US" sz="280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with linear attention</a:t>
            </a:r>
            <a:endParaRPr sz="2800" b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2059" marR="0" lvl="0" indent="-29315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Wingdings" panose="05000000000000000000" pitchFamily="2" charset="2"/>
              <a:buChar char="Ø"/>
            </a:pPr>
            <a:r>
              <a:rPr lang="en-US" sz="28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Algorithm level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proposed </a:t>
            </a:r>
            <a:r>
              <a:rPr lang="en-US" sz="2800" b="1" i="1" u="none" strike="noStrike" cap="none" dirty="0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linear Taylor attention 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linear complexity</a:t>
            </a:r>
            <a:r>
              <a:rPr lang="en-US" sz="2800" b="1" i="0" u="none" strike="noStrike" cap="none" dirty="0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without largely compromising the accuracy</a:t>
            </a:r>
            <a:endParaRPr dirty="0"/>
          </a:p>
          <a:p>
            <a:pPr marL="382059" marR="0" lvl="0" indent="-29315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Wingdings" panose="05000000000000000000" pitchFamily="2" charset="2"/>
              <a:buChar char="Ø"/>
            </a:pPr>
            <a:r>
              <a:rPr lang="en-US" sz="2800" b="1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Hardware</a:t>
            </a:r>
            <a:r>
              <a:rPr lang="en-US" sz="28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level</a:t>
            </a: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developed 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800" b="1" i="0" u="none" strike="noStrike" cap="none" dirty="0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dedicated accelerator 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better exploit the </a:t>
            </a:r>
            <a:r>
              <a:rPr lang="en-U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efficiency 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benefits of our </a:t>
            </a:r>
            <a:r>
              <a:rPr lang="en-US" sz="2800" b="1" i="1" u="none" strike="noStrike" cap="none" dirty="0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linear Taylor attention </a:t>
            </a:r>
            <a:endParaRPr sz="2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0066CC"/>
              </a:buClr>
              <a:buSzPts val="3200"/>
              <a:buNone/>
            </a:pPr>
            <a:br>
              <a:rPr lang="en-US" sz="3200" b="1" dirty="0">
                <a:solidFill>
                  <a:srgbClr val="0066CC"/>
                </a:solidFill>
              </a:rPr>
            </a:br>
            <a:endParaRPr sz="3200" b="1" dirty="0">
              <a:solidFill>
                <a:srgbClr val="C00000"/>
              </a:solidFill>
            </a:endParaRPr>
          </a:p>
        </p:txBody>
      </p:sp>
      <p:sp>
        <p:nvSpPr>
          <p:cNvPr id="843" name="Google Shape;843;p64"/>
          <p:cNvSpPr txBox="1"/>
          <p:nvPr/>
        </p:nvSpPr>
        <p:spPr>
          <a:xfrm>
            <a:off x="0" y="5253016"/>
            <a:ext cx="10058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Acknowledge: Meta Faculty Research Award &amp; NSF CAREER Award</a:t>
            </a:r>
            <a:endParaRPr sz="2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" name="Google Shape;737;p54">
            <a:extLst>
              <a:ext uri="{FF2B5EF4-FFF2-40B4-BE49-F238E27FC236}">
                <a16:creationId xmlns:a16="http://schemas.microsoft.com/office/drawing/2014/main" id="{3CCC87AD-D212-8FDF-A0B8-F3155FC26B0B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1975ABBD-8CA2-3FFB-9567-BBD85ED7F0CA}"/>
              </a:ext>
            </a:extLst>
          </p:cNvPr>
          <p:cNvGrpSpPr/>
          <p:nvPr/>
        </p:nvGrpSpPr>
        <p:grpSpPr>
          <a:xfrm>
            <a:off x="3141162" y="5947442"/>
            <a:ext cx="3776077" cy="1359220"/>
            <a:chOff x="6159128" y="6384797"/>
            <a:chExt cx="3776077" cy="1359220"/>
          </a:xfrm>
        </p:grpSpPr>
        <p:pic>
          <p:nvPicPr>
            <p:cNvPr id="842" name="Google Shape;842;p64" descr="A picture containing drawing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582027" y="6384797"/>
              <a:ext cx="1353178" cy="13592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Picture 4" descr="Meta ouvre une «académie du métavers» en France avec Simplon | Offremedia">
              <a:extLst>
                <a:ext uri="{FF2B5EF4-FFF2-40B4-BE49-F238E27FC236}">
                  <a16:creationId xmlns:a16="http://schemas.microsoft.com/office/drawing/2014/main" id="{4127946F-7663-6A18-6F50-FA72941C56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128" y="6427693"/>
              <a:ext cx="2263873" cy="1273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D79F2A-4157-461C-8ECB-ECE4FF96CE66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line">
            <a:avLst/>
          </a:prstGeom>
          <a:ln w="571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C6083D1-69D0-4FE6-BC82-C9416070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100" y="2"/>
            <a:ext cx="10191750" cy="88750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dirty="0"/>
              <a:t>Overview of Our Proposed Framework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DCE6BA-3A47-DB27-E97D-0BCD95A6B8C8}"/>
              </a:ext>
            </a:extLst>
          </p:cNvPr>
          <p:cNvSpPr txBox="1"/>
          <p:nvPr/>
        </p:nvSpPr>
        <p:spPr>
          <a:xfrm>
            <a:off x="152401" y="1274922"/>
            <a:ext cx="9762565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ViTALiTy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: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Unifying Low-rank and Sparse Approximation for </a:t>
            </a:r>
            <a:r>
              <a:rPr kumimoji="0" lang="en-US" altLang="zh-CN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ViT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cceleration using </a:t>
            </a:r>
            <a:r>
              <a:rPr kumimoji="0" lang="en-US" altLang="zh-CN" sz="3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Li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near </a:t>
            </a:r>
            <a:r>
              <a:rPr kumimoji="0" lang="en-US" altLang="zh-CN" sz="3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a</a:t>
            </a:r>
            <a:r>
              <a:rPr kumimoji="0" lang="en-US" altLang="zh-CN" sz="3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lor Attention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35BAB94-2CE1-B350-33E9-B749C9C12DCF}"/>
              </a:ext>
            </a:extLst>
          </p:cNvPr>
          <p:cNvGrpSpPr/>
          <p:nvPr/>
        </p:nvGrpSpPr>
        <p:grpSpPr>
          <a:xfrm>
            <a:off x="278585" y="2720504"/>
            <a:ext cx="3416370" cy="3196202"/>
            <a:chOff x="713243" y="3125995"/>
            <a:chExt cx="2893940" cy="260981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CB26AD9-604B-66B8-1BB4-AC0F66DAA3BD}"/>
                </a:ext>
              </a:extLst>
            </p:cNvPr>
            <p:cNvSpPr/>
            <p:nvPr/>
          </p:nvSpPr>
          <p:spPr>
            <a:xfrm>
              <a:off x="713243" y="3125995"/>
              <a:ext cx="2893940" cy="26098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3446C4-8279-27EB-F466-8F298E75DE08}"/>
                </a:ext>
              </a:extLst>
            </p:cNvPr>
            <p:cNvSpPr txBox="1"/>
            <p:nvPr/>
          </p:nvSpPr>
          <p:spPr>
            <a:xfrm>
              <a:off x="738896" y="3127779"/>
              <a:ext cx="2867169" cy="427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ViTALiTy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Algorithm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DBB89E3-5E85-DF4C-742F-2FB13D347785}"/>
                </a:ext>
              </a:extLst>
            </p:cNvPr>
            <p:cNvSpPr/>
            <p:nvPr/>
          </p:nvSpPr>
          <p:spPr>
            <a:xfrm>
              <a:off x="817805" y="3584125"/>
              <a:ext cx="2679895" cy="66305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D25F82-2471-F5F7-1C87-BF0F81CFE99C}"/>
                </a:ext>
              </a:extLst>
            </p:cNvPr>
            <p:cNvSpPr txBox="1"/>
            <p:nvPr/>
          </p:nvSpPr>
          <p:spPr>
            <a:xfrm>
              <a:off x="862602" y="3917241"/>
              <a:ext cx="2485051" cy="32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Based on Taylor expansion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433ABF-E244-3DE5-9A02-038DE832B387}"/>
                </a:ext>
              </a:extLst>
            </p:cNvPr>
            <p:cNvSpPr txBox="1"/>
            <p:nvPr/>
          </p:nvSpPr>
          <p:spPr>
            <a:xfrm>
              <a:off x="817805" y="3567543"/>
              <a:ext cx="2485051" cy="32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Linear Attention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B5E17CA-5FE5-2601-E03D-55C9906CD078}"/>
                </a:ext>
              </a:extLst>
            </p:cNvPr>
            <p:cNvSpPr/>
            <p:nvPr/>
          </p:nvSpPr>
          <p:spPr>
            <a:xfrm>
              <a:off x="816684" y="4701288"/>
              <a:ext cx="2681014" cy="87523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B0828D-94A6-FD9D-B92A-2DD7B20580FC}"/>
                </a:ext>
              </a:extLst>
            </p:cNvPr>
            <p:cNvSpPr txBox="1"/>
            <p:nvPr/>
          </p:nvSpPr>
          <p:spPr>
            <a:xfrm>
              <a:off x="862601" y="5024181"/>
              <a:ext cx="2485051" cy="578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Unifies Low-rank</a:t>
              </a:r>
            </a:p>
            <a:p>
              <a:pPr marL="0" marR="0" lvl="0" indent="0" algn="l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&amp; Sparse Approximation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14030D-1D80-3144-D671-89EF57B9F45B}"/>
                </a:ext>
              </a:extLst>
            </p:cNvPr>
            <p:cNvSpPr txBox="1"/>
            <p:nvPr/>
          </p:nvSpPr>
          <p:spPr>
            <a:xfrm>
              <a:off x="818356" y="4744007"/>
              <a:ext cx="2485051" cy="32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A training pipeline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TextBox 27">
              <a:extLst>
                <a:ext uri="{FF2B5EF4-FFF2-40B4-BE49-F238E27FC236}">
                  <a16:creationId xmlns:a16="http://schemas.microsoft.com/office/drawing/2014/main" id="{2873597F-0506-C7EC-5397-4F6DF4175C72}"/>
                </a:ext>
              </a:extLst>
            </p:cNvPr>
            <p:cNvSpPr txBox="1"/>
            <p:nvPr/>
          </p:nvSpPr>
          <p:spPr>
            <a:xfrm>
              <a:off x="1785467" y="4279828"/>
              <a:ext cx="616244" cy="376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and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810BF0-D4E0-F851-AD66-8147EB770DE1}"/>
              </a:ext>
            </a:extLst>
          </p:cNvPr>
          <p:cNvGrpSpPr/>
          <p:nvPr/>
        </p:nvGrpSpPr>
        <p:grpSpPr>
          <a:xfrm>
            <a:off x="3694956" y="2720504"/>
            <a:ext cx="6429121" cy="3205865"/>
            <a:chOff x="3694956" y="2720504"/>
            <a:chExt cx="6429121" cy="3205865"/>
          </a:xfrm>
        </p:grpSpPr>
        <p:sp>
          <p:nvSpPr>
            <p:cNvPr id="4" name="Arrow: Curved Up 6">
              <a:extLst>
                <a:ext uri="{FF2B5EF4-FFF2-40B4-BE49-F238E27FC236}">
                  <a16:creationId xmlns:a16="http://schemas.microsoft.com/office/drawing/2014/main" id="{8D2951A8-09E1-5EE6-42B7-E7C0AC765788}"/>
                </a:ext>
              </a:extLst>
            </p:cNvPr>
            <p:cNvSpPr/>
            <p:nvPr/>
          </p:nvSpPr>
          <p:spPr>
            <a:xfrm rot="10800000">
              <a:off x="3844046" y="3346838"/>
              <a:ext cx="2341809" cy="708386"/>
            </a:xfrm>
            <a:prstGeom prst="curvedUp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Arrow: Curved Up 7">
              <a:extLst>
                <a:ext uri="{FF2B5EF4-FFF2-40B4-BE49-F238E27FC236}">
                  <a16:creationId xmlns:a16="http://schemas.microsoft.com/office/drawing/2014/main" id="{3D5DB1E5-ED20-D940-7DF0-846BEEB7D4CC}"/>
                </a:ext>
              </a:extLst>
            </p:cNvPr>
            <p:cNvSpPr/>
            <p:nvPr/>
          </p:nvSpPr>
          <p:spPr>
            <a:xfrm>
              <a:off x="3951188" y="4638183"/>
              <a:ext cx="2325807" cy="708386"/>
            </a:xfrm>
            <a:prstGeom prst="curvedUp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A060CA-F75A-0AC6-F59D-629AF02A8B9F}"/>
                </a:ext>
              </a:extLst>
            </p:cNvPr>
            <p:cNvSpPr txBox="1"/>
            <p:nvPr/>
          </p:nvSpPr>
          <p:spPr>
            <a:xfrm>
              <a:off x="3694956" y="4055224"/>
              <a:ext cx="28382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75F5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Algorithm &amp; Accelerator</a:t>
              </a:r>
            </a:p>
            <a:p>
              <a:pPr marL="0" marR="0" lvl="0" indent="0" algn="ctr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75F5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Co-Design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5F5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42FD88-282E-B7A7-01CA-8F7CCB62F135}"/>
                </a:ext>
              </a:extLst>
            </p:cNvPr>
            <p:cNvSpPr/>
            <p:nvPr/>
          </p:nvSpPr>
          <p:spPr>
            <a:xfrm>
              <a:off x="6492001" y="2720504"/>
              <a:ext cx="3325930" cy="31962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C0C32D-BEC4-9345-75C4-7EF89739F168}"/>
                </a:ext>
              </a:extLst>
            </p:cNvPr>
            <p:cNvSpPr txBox="1"/>
            <p:nvPr/>
          </p:nvSpPr>
          <p:spPr>
            <a:xfrm>
              <a:off x="6389210" y="2738041"/>
              <a:ext cx="35407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ViTALiTy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Accelerator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0" name="图片 24">
              <a:extLst>
                <a:ext uri="{FF2B5EF4-FFF2-40B4-BE49-F238E27FC236}">
                  <a16:creationId xmlns:a16="http://schemas.microsoft.com/office/drawing/2014/main" id="{E96BA164-D8B4-4FBC-1A85-34229C1E0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44172" y="3225168"/>
              <a:ext cx="2335323" cy="2036039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665D5E-33A1-08F0-5776-67C4C4ABAE89}"/>
                </a:ext>
              </a:extLst>
            </p:cNvPr>
            <p:cNvSpPr txBox="1"/>
            <p:nvPr/>
          </p:nvSpPr>
          <p:spPr>
            <a:xfrm>
              <a:off x="6299589" y="5218483"/>
              <a:ext cx="38244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509412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Merely Low-rank </a:t>
              </a:r>
            </a:p>
            <a:p>
              <a:pPr marL="0" marR="0" lvl="0" indent="0" algn="ctr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component for inference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F2795EC-AB94-6F38-E14D-46A0155E9137}"/>
                  </a:ext>
                </a:extLst>
              </p:cNvPr>
              <p:cNvSpPr txBox="1"/>
              <p:nvPr/>
            </p:nvSpPr>
            <p:spPr>
              <a:xfrm>
                <a:off x="152402" y="6241015"/>
                <a:ext cx="9762563" cy="12618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5094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The 1st co-designed </a:t>
                </a:r>
                <a:r>
                  <a:rPr kumimoji="0" lang="en-IN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ViT</a:t>
                </a:r>
                <a:r>
                  <a:rPr kumimoji="0" lang="en-IN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 work leveraging </a:t>
                </a:r>
                <a:r>
                  <a:rPr kumimoji="0" lang="en-IN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low-rank linear attention</a:t>
                </a:r>
              </a:p>
              <a:p>
                <a:pPr marL="342900" marR="0" lvl="0" indent="-342900" algn="l" defTabSz="5094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ü"/>
                  <a:tabLst/>
                  <a:defRPr/>
                </a:pPr>
                <a:r>
                  <a:rPr kumimoji="0" lang="en-IN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Higher accuracy (+2.4% to +3.6%)</a:t>
                </a:r>
                <a:r>
                  <a:rPr kumimoji="0" lang="en-IN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 than existing linear attention</a:t>
                </a:r>
                <a:endParaRPr kumimoji="0" lang="en-IN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  <a:p>
                <a:pPr marL="342900" marR="0" lvl="0" indent="-342900" algn="l" defTabSz="5094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ü"/>
                  <a:tabLst/>
                  <a:defRPr/>
                </a:pPr>
                <a:r>
                  <a:rPr kumimoji="0" lang="en-IN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3</a:t>
                </a:r>
                <a14:m>
                  <m:oMath xmlns:m="http://schemas.openxmlformats.org/officeDocument/2006/math">
                    <m:r>
                      <a:rPr kumimoji="0" lang="en-IN" altLang="zh-CN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IN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 </a:t>
                </a:r>
                <a:r>
                  <a:rPr kumimoji="0" lang="en-IN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efficiency </a:t>
                </a:r>
                <a:r>
                  <a:rPr kumimoji="0" lang="en-IN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than SOTA accelerator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F2795EC-AB94-6F38-E14D-46A0155E9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2" y="6241015"/>
                <a:ext cx="9762563" cy="1261884"/>
              </a:xfrm>
              <a:prstGeom prst="rect">
                <a:avLst/>
              </a:prstGeom>
              <a:blipFill>
                <a:blip r:embed="rId4"/>
                <a:stretch>
                  <a:fillRect l="-1249" t="-4831" r="-750" b="-101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6333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B51E28-C16D-E188-E5E3-D1AB5E87E25A}"/>
              </a:ext>
            </a:extLst>
          </p:cNvPr>
          <p:cNvSpPr txBox="1"/>
          <p:nvPr/>
        </p:nvSpPr>
        <p:spPr>
          <a:xfrm>
            <a:off x="1531044" y="3403937"/>
            <a:ext cx="69963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/>
              <a:t>Merci ! </a:t>
            </a:r>
          </a:p>
        </p:txBody>
      </p:sp>
    </p:spTree>
    <p:extLst>
      <p:ext uri="{BB962C8B-B14F-4D97-AF65-F5344CB8AC3E}">
        <p14:creationId xmlns:p14="http://schemas.microsoft.com/office/powerpoint/2010/main" val="18978182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B51E28-C16D-E188-E5E3-D1AB5E87E25A}"/>
              </a:ext>
            </a:extLst>
          </p:cNvPr>
          <p:cNvSpPr txBox="1"/>
          <p:nvPr/>
        </p:nvSpPr>
        <p:spPr>
          <a:xfrm>
            <a:off x="1531044" y="3403937"/>
            <a:ext cx="69963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/>
              <a:t>APPENDIX</a:t>
            </a:r>
            <a:endParaRPr lang="en-US" sz="6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7736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697F5943-D7BD-F506-933F-ABBBE67BF83B}"/>
              </a:ext>
            </a:extLst>
          </p:cNvPr>
          <p:cNvSpPr txBox="1"/>
          <p:nvPr/>
        </p:nvSpPr>
        <p:spPr>
          <a:xfrm>
            <a:off x="4031424" y="4074947"/>
            <a:ext cx="552211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182562"/>
            <a:endParaRPr lang="en-IN" sz="24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D79F2A-4157-461C-8ECB-ECE4FF96CE66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line">
            <a:avLst/>
          </a:prstGeom>
          <a:ln w="571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C6083D1-69D0-4FE6-BC82-C9416070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8488" y="2"/>
            <a:ext cx="10264876" cy="88750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dirty="0"/>
              <a:t>Motivation: </a:t>
            </a:r>
            <a:r>
              <a:rPr lang="en-US" sz="3600" dirty="0"/>
              <a:t>Why Softmax Attention is Bottleneck 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A1B1E4-2B7D-D2AC-D7C8-D97BEBB62C1F}"/>
              </a:ext>
            </a:extLst>
          </p:cNvPr>
          <p:cNvSpPr/>
          <p:nvPr/>
        </p:nvSpPr>
        <p:spPr>
          <a:xfrm>
            <a:off x="250023" y="1138712"/>
            <a:ext cx="3241512" cy="6129906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6FA6A2D-51CD-0ED7-1241-F91830113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17" y="1469036"/>
            <a:ext cx="3028201" cy="55661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D00CB0E-39BE-9063-FA41-72F888D8E9E1}"/>
                  </a:ext>
                </a:extLst>
              </p:cNvPr>
              <p:cNvSpPr txBox="1"/>
              <p:nvPr/>
            </p:nvSpPr>
            <p:spPr>
              <a:xfrm>
                <a:off x="4031424" y="943749"/>
                <a:ext cx="4976923" cy="7981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𝑠𝑜𝑓𝑡𝑚𝑎𝑥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𝑸</m:t>
                            </m:r>
                            <m:sSup>
                              <m:sSupPr>
                                <m:ctrlPr>
                                  <a:rPr lang="en-US" altLang="zh-CN" sz="2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p>
                                <m:r>
                                  <a:rPr lang="en-US" altLang="zh-CN" sz="2800" b="1" i="1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altLang="zh-C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zh-CN" sz="2800" b="1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2800" dirty="0">
                    <a:latin typeface="Cambria Math" panose="02040503050406030204" pitchFamily="18" charset="0"/>
                  </a:rPr>
                  <a:t>= </a:t>
                </a:r>
                <a:r>
                  <a:rPr lang="en-US" altLang="zh-CN" sz="2800" b="1" i="1" dirty="0">
                    <a:latin typeface="Cambria Math" panose="02040503050406030204" pitchFamily="18" charset="0"/>
                  </a:rPr>
                  <a:t>S V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D00CB0E-39BE-9063-FA41-72F888D8E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424" y="943749"/>
                <a:ext cx="4976923" cy="798167"/>
              </a:xfrm>
              <a:prstGeom prst="rect">
                <a:avLst/>
              </a:prstGeom>
              <a:blipFill>
                <a:blip r:embed="rId4"/>
                <a:stretch>
                  <a:fillRect b="-6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AF0927C-CF36-9DC2-4CC4-135093C35510}"/>
              </a:ext>
            </a:extLst>
          </p:cNvPr>
          <p:cNvSpPr txBox="1"/>
          <p:nvPr/>
        </p:nvSpPr>
        <p:spPr>
          <a:xfrm>
            <a:off x="2285997" y="3197538"/>
            <a:ext cx="3785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3D7536-23B3-7BA6-B622-14A68D54C175}"/>
              </a:ext>
            </a:extLst>
          </p:cNvPr>
          <p:cNvSpPr txBox="1"/>
          <p:nvPr/>
        </p:nvSpPr>
        <p:spPr>
          <a:xfrm>
            <a:off x="249022" y="1141751"/>
            <a:ext cx="23455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i="1" dirty="0">
                <a:latin typeface="+mj-lt"/>
              </a:rPr>
              <a:t>Workflow of</a:t>
            </a:r>
          </a:p>
          <a:p>
            <a:r>
              <a:rPr lang="en-US" altLang="zh-CN" sz="2400" i="1" dirty="0" err="1">
                <a:latin typeface="+mj-lt"/>
              </a:rPr>
              <a:t>Softmax</a:t>
            </a:r>
            <a:r>
              <a:rPr lang="en-US" altLang="zh-CN" sz="2400" i="1" dirty="0">
                <a:latin typeface="+mj-lt"/>
              </a:rPr>
              <a:t> Attention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6D062C-4598-D074-041D-8138381AEA34}"/>
                  </a:ext>
                </a:extLst>
              </p:cNvPr>
              <p:cNvSpPr txBox="1"/>
              <p:nvPr/>
            </p:nvSpPr>
            <p:spPr>
              <a:xfrm>
                <a:off x="3568105" y="4784814"/>
                <a:ext cx="6405748" cy="907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400" dirty="0">
                    <a:latin typeface="+mj-lt"/>
                  </a:rPr>
                  <a:t>:</a:t>
                </a:r>
                <a:r>
                  <a:rPr lang="zh-CN" altLang="en-US" sz="2400" dirty="0">
                    <a:latin typeface="+mj-lt"/>
                  </a:rPr>
                  <a:t> </a:t>
                </a:r>
                <a:r>
                  <a:rPr lang="en-US" altLang="zh-CN" sz="2400" dirty="0">
                    <a:latin typeface="+mj-lt"/>
                  </a:rPr>
                  <a:t>number</a:t>
                </a:r>
                <a:r>
                  <a:rPr lang="zh-CN" altLang="en-US" sz="2400" dirty="0">
                    <a:latin typeface="+mj-lt"/>
                  </a:rPr>
                  <a:t> </a:t>
                </a:r>
                <a:r>
                  <a:rPr lang="en-US" altLang="zh-CN" sz="2400" dirty="0">
                    <a:latin typeface="+mj-lt"/>
                  </a:rPr>
                  <a:t>of</a:t>
                </a:r>
                <a:r>
                  <a:rPr lang="zh-CN" altLang="en-US" sz="2400" dirty="0">
                    <a:latin typeface="+mj-lt"/>
                  </a:rPr>
                  <a:t> </a:t>
                </a:r>
                <a:r>
                  <a:rPr lang="en-US" altLang="zh-CN" sz="2400" dirty="0">
                    <a:latin typeface="+mj-lt"/>
                  </a:rPr>
                  <a:t>tokens (e.g., 196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altLang="zh-CN" sz="2400" dirty="0">
                    <a:latin typeface="+mj-lt"/>
                  </a:rPr>
                  <a:t>16K )</a:t>
                </a:r>
              </a:p>
              <a:p>
                <a:pPr lvl="1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sz="2400" dirty="0">
                    <a:latin typeface="+mj-lt"/>
                  </a:rPr>
                  <a:t>: hidden dimension per head (e.g., 64)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6D062C-4598-D074-041D-8138381AE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105" y="4784814"/>
                <a:ext cx="6405748" cy="907941"/>
              </a:xfrm>
              <a:prstGeom prst="rect">
                <a:avLst/>
              </a:prstGeom>
              <a:blipFill>
                <a:blip r:embed="rId5"/>
                <a:stretch>
                  <a:fillRect t="-5369" b="-140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18">
                <a:extLst>
                  <a:ext uri="{FF2B5EF4-FFF2-40B4-BE49-F238E27FC236}">
                    <a16:creationId xmlns:a16="http://schemas.microsoft.com/office/drawing/2014/main" id="{105E86B9-DF99-C4EE-F0FB-38F684D74AF4}"/>
                  </a:ext>
                </a:extLst>
              </p:cNvPr>
              <p:cNvSpPr txBox="1"/>
              <p:nvPr/>
            </p:nvSpPr>
            <p:spPr>
              <a:xfrm>
                <a:off x="3835053" y="3519602"/>
                <a:ext cx="6138800" cy="1017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47638" lvl="1">
                  <a:spcBef>
                    <a:spcPts val="600"/>
                  </a:spcBef>
                </a:pPr>
                <a:r>
                  <a:rPr lang="en-US" altLang="zh-CN" sz="2800" b="1" dirty="0">
                    <a:latin typeface="+mj-lt"/>
                  </a:rPr>
                  <a:t>Attention Complexity:</a:t>
                </a:r>
              </a:p>
              <a:p>
                <a:pPr marL="265113" lvl="1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𝑸</m:t>
                    </m:r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altLang="zh-CN" sz="2400" b="1" dirty="0">
                    <a:latin typeface="+mj-lt"/>
                  </a:rPr>
                  <a:t>  </a:t>
                </a:r>
                <a:r>
                  <a:rPr lang="en-US" altLang="zh-CN" sz="2400" dirty="0">
                    <a:latin typeface="+mj-lt"/>
                  </a:rPr>
                  <a:t>Time</a:t>
                </a:r>
                <a:r>
                  <a:rPr lang="en-US" altLang="zh-CN" sz="2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𝚶</m:t>
                    </m:r>
                    <m:d>
                      <m:d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+mj-lt"/>
                  </a:rPr>
                  <a:t> , Memory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400" b="1" i="1">
                        <a:latin typeface="Cambria Math" panose="02040503050406030204" pitchFamily="18" charset="0"/>
                      </a:rPr>
                      <m:t>𝚶</m:t>
                    </m:r>
                    <m:d>
                      <m:d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文本框 18">
                <a:extLst>
                  <a:ext uri="{FF2B5EF4-FFF2-40B4-BE49-F238E27FC236}">
                    <a16:creationId xmlns:a16="http://schemas.microsoft.com/office/drawing/2014/main" id="{105E86B9-DF99-C4EE-F0FB-38F684D74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053" y="3519602"/>
                <a:ext cx="6138800" cy="1017010"/>
              </a:xfrm>
              <a:prstGeom prst="rect">
                <a:avLst/>
              </a:prstGeom>
              <a:blipFill>
                <a:blip r:embed="rId6"/>
                <a:stretch>
                  <a:fillRect t="-5389" b="-10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7F93614-7DE3-60D3-2852-FD231235E19E}"/>
                  </a:ext>
                </a:extLst>
              </p:cNvPr>
              <p:cNvSpPr txBox="1"/>
              <p:nvPr/>
            </p:nvSpPr>
            <p:spPr>
              <a:xfrm>
                <a:off x="359130" y="6249929"/>
                <a:ext cx="37850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7F93614-7DE3-60D3-2852-FD231235E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30" y="6249929"/>
                <a:ext cx="378502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855ECE0-AFCE-444E-C833-37BC47991F1F}"/>
                  </a:ext>
                </a:extLst>
              </p:cNvPr>
              <p:cNvSpPr txBox="1"/>
              <p:nvPr/>
            </p:nvSpPr>
            <p:spPr>
              <a:xfrm>
                <a:off x="709768" y="4457587"/>
                <a:ext cx="37850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855ECE0-AFCE-444E-C833-37BC47991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68" y="4457587"/>
                <a:ext cx="378502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0A07822-EA3F-33B7-89A5-27F839B1D0A7}"/>
                  </a:ext>
                </a:extLst>
              </p:cNvPr>
              <p:cNvSpPr txBox="1"/>
              <p:nvPr/>
            </p:nvSpPr>
            <p:spPr>
              <a:xfrm>
                <a:off x="1088270" y="3851986"/>
                <a:ext cx="37850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0A07822-EA3F-33B7-89A5-27F839B1D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270" y="3851986"/>
                <a:ext cx="378502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1F0716A-A89D-D786-C4B6-E5BD77CE0208}"/>
                  </a:ext>
                </a:extLst>
              </p:cNvPr>
              <p:cNvSpPr txBox="1"/>
              <p:nvPr/>
            </p:nvSpPr>
            <p:spPr>
              <a:xfrm>
                <a:off x="2537373" y="1690546"/>
                <a:ext cx="37850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1F0716A-A89D-D786-C4B6-E5BD77CE0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373" y="1690546"/>
                <a:ext cx="378502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8761F3B-980C-F274-B62E-1978324727AC}"/>
                  </a:ext>
                </a:extLst>
              </p:cNvPr>
              <p:cNvSpPr txBox="1"/>
              <p:nvPr/>
            </p:nvSpPr>
            <p:spPr>
              <a:xfrm>
                <a:off x="2938069" y="1138710"/>
                <a:ext cx="37850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8761F3B-980C-F274-B62E-197832472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069" y="1138710"/>
                <a:ext cx="378502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5F40CCC-AE0C-4326-A7FB-9E59ECD3387E}"/>
                  </a:ext>
                </a:extLst>
              </p:cNvPr>
              <p:cNvSpPr txBox="1"/>
              <p:nvPr/>
            </p:nvSpPr>
            <p:spPr>
              <a:xfrm>
                <a:off x="2845319" y="5681744"/>
                <a:ext cx="37850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5F40CCC-AE0C-4326-A7FB-9E59ECD33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319" y="5681744"/>
                <a:ext cx="378502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DFE9EAD-6CBD-4351-7E48-0FEE2973B5CE}"/>
                  </a:ext>
                </a:extLst>
              </p:cNvPr>
              <p:cNvSpPr txBox="1"/>
              <p:nvPr/>
            </p:nvSpPr>
            <p:spPr>
              <a:xfrm>
                <a:off x="1277521" y="6484784"/>
                <a:ext cx="37850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DFE9EAD-6CBD-4351-7E48-0FEE2973B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521" y="6484784"/>
                <a:ext cx="378502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88B3EAA-1C46-0EE8-DB4B-189E87FB0937}"/>
                  </a:ext>
                </a:extLst>
              </p:cNvPr>
              <p:cNvSpPr txBox="1"/>
              <p:nvPr/>
            </p:nvSpPr>
            <p:spPr>
              <a:xfrm>
                <a:off x="548381" y="5681744"/>
                <a:ext cx="37850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88B3EAA-1C46-0EE8-DB4B-189E87FB0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81" y="5681744"/>
                <a:ext cx="378502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771317D-9693-44B5-EADA-469C979E241F}"/>
                  </a:ext>
                </a:extLst>
              </p:cNvPr>
              <p:cNvSpPr txBox="1"/>
              <p:nvPr/>
            </p:nvSpPr>
            <p:spPr>
              <a:xfrm>
                <a:off x="2618559" y="6253666"/>
                <a:ext cx="37850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771317D-9693-44B5-EADA-469C979E2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559" y="6253666"/>
                <a:ext cx="378502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892BE8E-9705-95A5-10CF-5D1D2053A8C0}"/>
              </a:ext>
            </a:extLst>
          </p:cNvPr>
          <p:cNvSpPr txBox="1"/>
          <p:nvPr/>
        </p:nvSpPr>
        <p:spPr>
          <a:xfrm>
            <a:off x="4031424" y="6058204"/>
            <a:ext cx="5522118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182562"/>
            <a:r>
              <a:rPr lang="en-US" altLang="zh-CN" sz="2800" b="1" dirty="0">
                <a:solidFill>
                  <a:srgbClr val="FF0000"/>
                </a:solidFill>
              </a:rPr>
              <a:t>Quadratic Complexity</a:t>
            </a:r>
          </a:p>
          <a:p>
            <a:pPr marL="182562"/>
            <a:r>
              <a:rPr lang="en-US" altLang="zh-CN" sz="2800" dirty="0"/>
              <a:t>➔ </a:t>
            </a:r>
            <a:r>
              <a:rPr lang="en-IN" sz="2800" dirty="0">
                <a:solidFill>
                  <a:srgbClr val="FF0000"/>
                </a:solidFill>
              </a:rPr>
              <a:t>Limits efficiency and </a:t>
            </a:r>
            <a:r>
              <a:rPr lang="en-IN" sz="2800" dirty="0" err="1">
                <a:solidFill>
                  <a:srgbClr val="FF0000"/>
                </a:solidFill>
              </a:rPr>
              <a:t>scalabilit</a:t>
            </a:r>
            <a:r>
              <a:rPr lang="en-US" altLang="zh-CN" sz="2800" dirty="0">
                <a:solidFill>
                  <a:srgbClr val="FF0000"/>
                </a:solidFill>
              </a:rPr>
              <a:t>y</a:t>
            </a:r>
            <a:endParaRPr lang="en-IN" sz="2800" dirty="0">
              <a:solidFill>
                <a:srgbClr val="FF000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564B19C-B892-4748-F24D-0618FFBA5B0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31340" y="1818543"/>
            <a:ext cx="879738" cy="17781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6">
                <a:extLst>
                  <a:ext uri="{FF2B5EF4-FFF2-40B4-BE49-F238E27FC236}">
                    <a16:creationId xmlns:a16="http://schemas.microsoft.com/office/drawing/2014/main" id="{7609B61B-74C1-3BD2-FA05-6D6B4D58B954}"/>
                  </a:ext>
                </a:extLst>
              </p:cNvPr>
              <p:cNvSpPr txBox="1"/>
              <p:nvPr/>
            </p:nvSpPr>
            <p:spPr>
              <a:xfrm>
                <a:off x="5003731" y="2521891"/>
                <a:ext cx="37850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26">
                <a:extLst>
                  <a:ext uri="{FF2B5EF4-FFF2-40B4-BE49-F238E27FC236}">
                    <a16:creationId xmlns:a16="http://schemas.microsoft.com/office/drawing/2014/main" id="{7609B61B-74C1-3BD2-FA05-6D6B4D58B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731" y="2521891"/>
                <a:ext cx="378502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26">
                <a:extLst>
                  <a:ext uri="{FF2B5EF4-FFF2-40B4-BE49-F238E27FC236}">
                    <a16:creationId xmlns:a16="http://schemas.microsoft.com/office/drawing/2014/main" id="{8591A659-983B-DDE5-68F5-30E0AC42E7AC}"/>
                  </a:ext>
                </a:extLst>
              </p:cNvPr>
              <p:cNvSpPr txBox="1"/>
              <p:nvPr/>
            </p:nvSpPr>
            <p:spPr>
              <a:xfrm>
                <a:off x="7699232" y="2047686"/>
                <a:ext cx="30329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26">
                <a:extLst>
                  <a:ext uri="{FF2B5EF4-FFF2-40B4-BE49-F238E27FC236}">
                    <a16:creationId xmlns:a16="http://schemas.microsoft.com/office/drawing/2014/main" id="{8591A659-983B-DDE5-68F5-30E0AC42E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232" y="2047686"/>
                <a:ext cx="303299" cy="461665"/>
              </a:xfrm>
              <a:prstGeom prst="rect">
                <a:avLst/>
              </a:prstGeom>
              <a:blipFill>
                <a:blip r:embed="rId18"/>
                <a:stretch>
                  <a:fillRect r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33">
                <a:extLst>
                  <a:ext uri="{FF2B5EF4-FFF2-40B4-BE49-F238E27FC236}">
                    <a16:creationId xmlns:a16="http://schemas.microsoft.com/office/drawing/2014/main" id="{6D857500-42A0-431D-0EB8-70BFCF80FEDD}"/>
                  </a:ext>
                </a:extLst>
              </p:cNvPr>
              <p:cNvSpPr txBox="1"/>
              <p:nvPr/>
            </p:nvSpPr>
            <p:spPr>
              <a:xfrm>
                <a:off x="5481958" y="1545515"/>
                <a:ext cx="37850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33">
                <a:extLst>
                  <a:ext uri="{FF2B5EF4-FFF2-40B4-BE49-F238E27FC236}">
                    <a16:creationId xmlns:a16="http://schemas.microsoft.com/office/drawing/2014/main" id="{6D857500-42A0-431D-0EB8-70BFCF80F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958" y="1545515"/>
                <a:ext cx="378502" cy="461665"/>
              </a:xfrm>
              <a:prstGeom prst="rect">
                <a:avLst/>
              </a:prstGeom>
              <a:blipFill>
                <a:blip r:embed="rId19"/>
                <a:stretch>
                  <a:fillRect l="-3226" r="-1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33">
                <a:extLst>
                  <a:ext uri="{FF2B5EF4-FFF2-40B4-BE49-F238E27FC236}">
                    <a16:creationId xmlns:a16="http://schemas.microsoft.com/office/drawing/2014/main" id="{8C032442-D1CF-A8D9-948E-CA3CC17E6CAA}"/>
                  </a:ext>
                </a:extLst>
              </p:cNvPr>
              <p:cNvSpPr txBox="1"/>
              <p:nvPr/>
            </p:nvSpPr>
            <p:spPr>
              <a:xfrm>
                <a:off x="6656350" y="2521891"/>
                <a:ext cx="37850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33">
                <a:extLst>
                  <a:ext uri="{FF2B5EF4-FFF2-40B4-BE49-F238E27FC236}">
                    <a16:creationId xmlns:a16="http://schemas.microsoft.com/office/drawing/2014/main" id="{8C032442-D1CF-A8D9-948E-CA3CC17E6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350" y="2521891"/>
                <a:ext cx="378502" cy="461665"/>
              </a:xfrm>
              <a:prstGeom prst="rect">
                <a:avLst/>
              </a:prstGeom>
              <a:blipFill>
                <a:blip r:embed="rId20"/>
                <a:stretch>
                  <a:fillRect l="-3226" r="-1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165B932-5293-02BC-DC15-081D8BD0A079}"/>
                  </a:ext>
                </a:extLst>
              </p:cNvPr>
              <p:cNvSpPr txBox="1"/>
              <p:nvPr/>
            </p:nvSpPr>
            <p:spPr>
              <a:xfrm>
                <a:off x="6254093" y="2506502"/>
                <a:ext cx="3943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⨂</m:t>
                      </m:r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165B932-5293-02BC-DC15-081D8BD0A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093" y="2506502"/>
                <a:ext cx="394339" cy="43088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26">
                <a:extLst>
                  <a:ext uri="{FF2B5EF4-FFF2-40B4-BE49-F238E27FC236}">
                    <a16:creationId xmlns:a16="http://schemas.microsoft.com/office/drawing/2014/main" id="{99880D94-5117-CB33-73DF-71C53532D468}"/>
                  </a:ext>
                </a:extLst>
              </p:cNvPr>
              <p:cNvSpPr txBox="1"/>
              <p:nvPr/>
            </p:nvSpPr>
            <p:spPr>
              <a:xfrm>
                <a:off x="1647386" y="6058204"/>
                <a:ext cx="37850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26">
                <a:extLst>
                  <a:ext uri="{FF2B5EF4-FFF2-40B4-BE49-F238E27FC236}">
                    <a16:creationId xmlns:a16="http://schemas.microsoft.com/office/drawing/2014/main" id="{99880D94-5117-CB33-73DF-71C53532D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386" y="6058204"/>
                <a:ext cx="378502" cy="40011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5BCBB528-E15D-46A4-6AC2-750BF04CBDC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958232" y="2389340"/>
            <a:ext cx="1785298" cy="78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467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B5D5ABE3-5B05-0E58-9AC1-C90ACF1A62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986" b="14779"/>
          <a:stretch/>
        </p:blipFill>
        <p:spPr>
          <a:xfrm>
            <a:off x="160484" y="2480155"/>
            <a:ext cx="4057650" cy="281209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D79F2A-4157-461C-8ECB-ECE4FF96CE66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line">
            <a:avLst/>
          </a:prstGeom>
          <a:ln w="571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C6083D1-69D0-4FE6-BC82-C9416070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dirty="0"/>
              <a:t>Distribution of Q,K Similarity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A4464E7-0C57-0A7E-ECD0-D40E0F26D1A0}"/>
              </a:ext>
            </a:extLst>
          </p:cNvPr>
          <p:cNvSpPr txBox="1"/>
          <p:nvPr/>
        </p:nvSpPr>
        <p:spPr>
          <a:xfrm>
            <a:off x="81280" y="1107574"/>
            <a:ext cx="97625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401638" algn="l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zh-CN" sz="2400" dirty="0"/>
              <a:t>Subtracting K by its row-wise average (</a:t>
            </a: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</a:rPr>
              <a:t>Attention doesn’t change</a:t>
            </a:r>
            <a:r>
              <a:rPr lang="en-US" altLang="zh-CN" sz="2400" dirty="0"/>
              <a:t>):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9910F47-D93F-949C-A014-DBA3A0C05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654" y="1570668"/>
            <a:ext cx="4508414" cy="104161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77042A6-CC1D-B0B9-7BDA-C7F8D7643521}"/>
              </a:ext>
            </a:extLst>
          </p:cNvPr>
          <p:cNvSpPr txBox="1"/>
          <p:nvPr/>
        </p:nvSpPr>
        <p:spPr>
          <a:xfrm>
            <a:off x="3897494" y="3351605"/>
            <a:ext cx="200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/>
              <a:t>Mean-Centering</a:t>
            </a:r>
            <a:endParaRPr lang="zh-CN" altLang="en-US" sz="1600" b="1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FB9BFFF-AC0D-2984-2C43-7A24DB3CB6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88" r="898" b="14779"/>
          <a:stretch/>
        </p:blipFill>
        <p:spPr>
          <a:xfrm>
            <a:off x="5650057" y="2480154"/>
            <a:ext cx="4057650" cy="2812091"/>
          </a:xfrm>
          <a:prstGeom prst="rect">
            <a:avLst/>
          </a:prstGeom>
        </p:spPr>
      </p:pic>
      <p:sp>
        <p:nvSpPr>
          <p:cNvPr id="3" name="箭头: 右 2">
            <a:extLst>
              <a:ext uri="{FF2B5EF4-FFF2-40B4-BE49-F238E27FC236}">
                <a16:creationId xmlns:a16="http://schemas.microsoft.com/office/drawing/2014/main" id="{32030BE7-5908-FDA0-197D-809F87B6C6E3}"/>
              </a:ext>
            </a:extLst>
          </p:cNvPr>
          <p:cNvSpPr/>
          <p:nvPr/>
        </p:nvSpPr>
        <p:spPr>
          <a:xfrm>
            <a:off x="4218134" y="3712804"/>
            <a:ext cx="1325561" cy="52705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7457DA-B5C1-C16C-7A49-217345863BA6}"/>
              </a:ext>
            </a:extLst>
          </p:cNvPr>
          <p:cNvGrpSpPr/>
          <p:nvPr/>
        </p:nvGrpSpPr>
        <p:grpSpPr>
          <a:xfrm>
            <a:off x="81280" y="5337823"/>
            <a:ext cx="9762565" cy="2435637"/>
            <a:chOff x="81280" y="5337823"/>
            <a:chExt cx="9762565" cy="243563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E18F6-0FF7-78B9-C484-C710ED754279}"/>
                </a:ext>
              </a:extLst>
            </p:cNvPr>
            <p:cNvSpPr/>
            <p:nvPr/>
          </p:nvSpPr>
          <p:spPr>
            <a:xfrm>
              <a:off x="359632" y="5337823"/>
              <a:ext cx="9220210" cy="145474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9D0C1578-5035-D32E-86D3-DB7EFFFFB73F}"/>
                </a:ext>
              </a:extLst>
            </p:cNvPr>
            <p:cNvSpPr/>
            <p:nvPr/>
          </p:nvSpPr>
          <p:spPr>
            <a:xfrm>
              <a:off x="359632" y="5399632"/>
              <a:ext cx="9109374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400" b="1" dirty="0"/>
                <a:t>Observations</a:t>
              </a:r>
            </a:p>
            <a:p>
              <a:pPr marL="342900" indent="-342900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dirty="0"/>
                <a:t>Up to </a:t>
              </a:r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67% similarity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/>
                <a:t>lies in [-1, 1)  corresponding to </a:t>
              </a:r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dense and weak connections</a:t>
              </a:r>
            </a:p>
            <a:p>
              <a:pPr marL="342900" indent="-342900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dirty="0"/>
                <a:t> </a:t>
              </a:r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33% similarity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/>
                <a:t>lies outside [-1, 1) corresponding to </a:t>
              </a:r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sparse and strong connections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9F598A6-49EA-DB8E-6EE3-C0CABF298008}"/>
                </a:ext>
              </a:extLst>
            </p:cNvPr>
            <p:cNvSpPr txBox="1"/>
            <p:nvPr/>
          </p:nvSpPr>
          <p:spPr>
            <a:xfrm>
              <a:off x="81280" y="6942463"/>
              <a:ext cx="976256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1312" marR="0" lvl="1" algn="ctr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tabLst/>
                <a:defRPr/>
              </a:pPr>
              <a:r>
                <a:rPr lang="en-US" altLang="zh-CN" sz="2400" dirty="0">
                  <a:solidFill>
                    <a:prstClr val="black"/>
                  </a:solidFill>
                </a:rPr>
                <a:t>Motivates </a:t>
              </a:r>
              <a:r>
                <a:rPr lang="en-US" altLang="zh-CN" sz="2400" dirty="0">
                  <a:solidFill>
                    <a:schemeClr val="accent3">
                      <a:lumMod val="75000"/>
                    </a:schemeClr>
                  </a:solidFill>
                </a:rPr>
                <a:t>Taylor expansion </a:t>
              </a:r>
              <a:r>
                <a:rPr lang="en-US" altLang="zh-CN" sz="2400" dirty="0">
                  <a:solidFill>
                    <a:prstClr val="black"/>
                  </a:solidFill>
                </a:rPr>
                <a:t>of softmax attention to decouple it into </a:t>
              </a:r>
            </a:p>
            <a:p>
              <a:pPr marL="341312" marR="0" lvl="1" algn="ctr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tabLst/>
                <a:defRPr/>
              </a:pPr>
              <a:r>
                <a:rPr lang="en-US" altLang="zh-CN" sz="2400" dirty="0">
                  <a:solidFill>
                    <a:prstClr val="black"/>
                  </a:solidFill>
                </a:rPr>
                <a:t>sum of Weak and Strong attentions </a:t>
              </a:r>
              <a:endPara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307D715-DC80-8594-7E78-ED0B0883D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9937" y="77266"/>
            <a:ext cx="990600" cy="698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5EF2126-8B21-5E79-23A7-1E691C3CD59F}"/>
              </a:ext>
            </a:extLst>
          </p:cNvPr>
          <p:cNvSpPr txBox="1"/>
          <p:nvPr/>
        </p:nvSpPr>
        <p:spPr>
          <a:xfrm>
            <a:off x="2366314" y="4262499"/>
            <a:ext cx="5029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200" b="1" dirty="0" err="1"/>
              <a:t>ViT</a:t>
            </a:r>
            <a:r>
              <a:rPr lang="en-IN" sz="1200" b="1" dirty="0"/>
              <a:t> Model: </a:t>
            </a:r>
            <a:r>
              <a:rPr lang="en-IN" sz="1200" dirty="0" err="1"/>
              <a:t>DeiT</a:t>
            </a:r>
            <a:r>
              <a:rPr lang="en-IN" sz="1200" dirty="0"/>
              <a:t>-Tiny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176858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D79F2A-4157-461C-8ECB-ECE4FF96CE66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line">
            <a:avLst/>
          </a:prstGeom>
          <a:ln w="571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C6083D1-69D0-4FE6-BC82-C9416070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dirty="0"/>
              <a:t>Vanilla Attention vs </a:t>
            </a:r>
            <a:r>
              <a:rPr lang="en-US" sz="4000" dirty="0" err="1"/>
              <a:t>ViTALiTY</a:t>
            </a:r>
            <a:r>
              <a:rPr lang="en-US" sz="4000" dirty="0"/>
              <a:t> Attention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98F50F-4075-58B7-F688-A74A3E4B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95" y="2661919"/>
            <a:ext cx="9047380" cy="33324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9F9C1E-2097-FA52-F877-348A445E16F3}"/>
              </a:ext>
            </a:extLst>
          </p:cNvPr>
          <p:cNvSpPr txBox="1"/>
          <p:nvPr/>
        </p:nvSpPr>
        <p:spPr>
          <a:xfrm>
            <a:off x="516465" y="1547666"/>
            <a:ext cx="90254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800" b="1" dirty="0">
                <a:effectLst/>
                <a:latin typeface="Helvetica" pitchFamily="2" charset="0"/>
              </a:rPr>
              <a:t>Latency Speedup with increasing Token Length (n)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C4B2B6-2B65-BE76-3E79-776C9DCA53DD}"/>
              </a:ext>
            </a:extLst>
          </p:cNvPr>
          <p:cNvSpPr txBox="1"/>
          <p:nvPr/>
        </p:nvSpPr>
        <p:spPr>
          <a:xfrm>
            <a:off x="143433" y="6884892"/>
            <a:ext cx="5029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effectLst/>
                <a:latin typeface="Helvetica" pitchFamily="2" charset="0"/>
              </a:defRPr>
            </a:lvl1pPr>
          </a:lstStyle>
          <a:p>
            <a:r>
              <a:rPr lang="en-IN" dirty="0"/>
              <a:t>Intel(R) Xeon(R) </a:t>
            </a:r>
            <a:r>
              <a:rPr lang="en-IN"/>
              <a:t>Gold 6230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14FB34-0CE1-E478-7E1C-1C40ED44701C}"/>
              </a:ext>
            </a:extLst>
          </p:cNvPr>
          <p:cNvSpPr txBox="1"/>
          <p:nvPr/>
        </p:nvSpPr>
        <p:spPr>
          <a:xfrm>
            <a:off x="7789834" y="6884892"/>
            <a:ext cx="21251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 err="1">
                <a:effectLst/>
                <a:latin typeface="Helvetica" pitchFamily="2" charset="0"/>
              </a:rPr>
              <a:t>DeiT</a:t>
            </a:r>
            <a:r>
              <a:rPr lang="en-IN" dirty="0">
                <a:effectLst/>
                <a:latin typeface="Helvetica" pitchFamily="2" charset="0"/>
              </a:rPr>
              <a:t>-Tiny model</a:t>
            </a:r>
          </a:p>
        </p:txBody>
      </p:sp>
    </p:spTree>
    <p:extLst>
      <p:ext uri="{BB962C8B-B14F-4D97-AF65-F5344CB8AC3E}">
        <p14:creationId xmlns:p14="http://schemas.microsoft.com/office/powerpoint/2010/main" val="34343621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D79F2A-4157-461C-8ECB-ECE4FF96CE66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line">
            <a:avLst/>
          </a:prstGeom>
          <a:ln w="571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C6083D1-69D0-4FE6-BC82-C9416070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dirty="0"/>
              <a:t>Vanilla Attention vs </a:t>
            </a:r>
            <a:r>
              <a:rPr lang="en-US" sz="4000" dirty="0" err="1"/>
              <a:t>ViTALiTY</a:t>
            </a:r>
            <a:r>
              <a:rPr lang="en-US" sz="4000" dirty="0"/>
              <a:t> Attention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4C3B5C-558E-1A91-2708-304131B24917}"/>
              </a:ext>
            </a:extLst>
          </p:cNvPr>
          <p:cNvSpPr txBox="1"/>
          <p:nvPr/>
        </p:nvSpPr>
        <p:spPr>
          <a:xfrm>
            <a:off x="516465" y="1547666"/>
            <a:ext cx="90254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800" b="1" dirty="0">
                <a:effectLst/>
                <a:latin typeface="Helvetica" pitchFamily="2" charset="0"/>
              </a:rPr>
              <a:t>Latency Speedup with increasing Token Length (n)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B190E8-99D8-E163-EE36-EB7342759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65" y="2731050"/>
            <a:ext cx="9025467" cy="33244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309ADE-E3A3-5723-9105-88958DC94C83}"/>
              </a:ext>
            </a:extLst>
          </p:cNvPr>
          <p:cNvSpPr txBox="1"/>
          <p:nvPr/>
        </p:nvSpPr>
        <p:spPr>
          <a:xfrm>
            <a:off x="7789834" y="6884892"/>
            <a:ext cx="21251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 err="1">
                <a:effectLst/>
                <a:latin typeface="Helvetica" pitchFamily="2" charset="0"/>
              </a:rPr>
              <a:t>DeiT</a:t>
            </a:r>
            <a:r>
              <a:rPr lang="en-IN" dirty="0">
                <a:effectLst/>
                <a:latin typeface="Helvetica" pitchFamily="2" charset="0"/>
              </a:rPr>
              <a:t>-Tiny 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E51777-CA2C-EC68-634A-4E75EB302A5A}"/>
              </a:ext>
            </a:extLst>
          </p:cNvPr>
          <p:cNvSpPr txBox="1"/>
          <p:nvPr/>
        </p:nvSpPr>
        <p:spPr>
          <a:xfrm>
            <a:off x="143433" y="6884892"/>
            <a:ext cx="5029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effectLst/>
                <a:latin typeface="Helvetica" pitchFamily="2" charset="0"/>
              </a:defRPr>
            </a:lvl1pPr>
          </a:lstStyle>
          <a:p>
            <a:r>
              <a:rPr lang="en-IN"/>
              <a:t>NVIDIA Jetson TX2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468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D79F2A-4157-461C-8ECB-ECE4FF96CE66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line">
            <a:avLst/>
          </a:prstGeom>
          <a:ln w="571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C6083D1-69D0-4FE6-BC82-C9416070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dirty="0"/>
              <a:t>Vanilla Attention vs </a:t>
            </a:r>
            <a:r>
              <a:rPr lang="en-US" sz="4000" dirty="0" err="1"/>
              <a:t>ViTALiTY</a:t>
            </a:r>
            <a:r>
              <a:rPr lang="en-US" sz="4000" dirty="0"/>
              <a:t> Attention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4C3B5C-558E-1A91-2708-304131B24917}"/>
              </a:ext>
            </a:extLst>
          </p:cNvPr>
          <p:cNvSpPr txBox="1"/>
          <p:nvPr/>
        </p:nvSpPr>
        <p:spPr>
          <a:xfrm>
            <a:off x="516465" y="1547666"/>
            <a:ext cx="90254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800" b="1" dirty="0">
                <a:effectLst/>
                <a:latin typeface="Helvetica" pitchFamily="2" charset="0"/>
              </a:rPr>
              <a:t>FLOPs Savings with increasing Token Length (n)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BEC7A6-E2B1-878D-F095-54F99B1D9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54" y="2587464"/>
            <a:ext cx="9731292" cy="36372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BF04B0-8FEC-A6EC-F814-091B71C4C59C}"/>
              </a:ext>
            </a:extLst>
          </p:cNvPr>
          <p:cNvSpPr txBox="1"/>
          <p:nvPr/>
        </p:nvSpPr>
        <p:spPr>
          <a:xfrm>
            <a:off x="7789834" y="6884892"/>
            <a:ext cx="21251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 err="1">
                <a:effectLst/>
                <a:latin typeface="Helvetica" pitchFamily="2" charset="0"/>
              </a:rPr>
              <a:t>DeiT</a:t>
            </a:r>
            <a:r>
              <a:rPr lang="en-IN" dirty="0">
                <a:effectLst/>
                <a:latin typeface="Helvetica" pitchFamily="2" charset="0"/>
              </a:rPr>
              <a:t>-Tiny model</a:t>
            </a:r>
          </a:p>
        </p:txBody>
      </p:sp>
    </p:spTree>
    <p:extLst>
      <p:ext uri="{BB962C8B-B14F-4D97-AF65-F5344CB8AC3E}">
        <p14:creationId xmlns:p14="http://schemas.microsoft.com/office/powerpoint/2010/main" val="27105969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58"/>
          <p:cNvSpPr txBox="1"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</a:pPr>
            <a:r>
              <a:rPr lang="en-US" sz="4000" b="1" dirty="0">
                <a:latin typeface="Calibri"/>
                <a:ea typeface="Calibri"/>
                <a:cs typeface="Calibri"/>
              </a:rPr>
              <a:t>Evaluation of </a:t>
            </a:r>
            <a:r>
              <a:rPr lang="en-US" sz="4000" b="1" dirty="0" err="1">
                <a:latin typeface="Calibri"/>
                <a:ea typeface="Calibri"/>
                <a:cs typeface="Calibri"/>
                <a:sym typeface="Calibri"/>
              </a:rPr>
              <a:t>ViTALiTy</a:t>
            </a:r>
            <a:r>
              <a:rPr lang="en-US" sz="4000" b="1" dirty="0">
                <a:latin typeface="Calibri"/>
                <a:ea typeface="Calibri"/>
                <a:cs typeface="Calibri"/>
                <a:sym typeface="Calibri"/>
              </a:rPr>
              <a:t> Algorithm</a:t>
            </a:r>
            <a:endParaRPr sz="40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782" name="Google Shape;782;p58"/>
          <p:cNvSpPr txBox="1">
            <a:spLocks noGrp="1"/>
          </p:cNvSpPr>
          <p:nvPr>
            <p:ph type="body" idx="1"/>
          </p:nvPr>
        </p:nvSpPr>
        <p:spPr>
          <a:xfrm>
            <a:off x="195072" y="5032422"/>
            <a:ext cx="9776242" cy="2341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dirty="0">
                <a:latin typeface="Calibri"/>
                <a:ea typeface="Calibri"/>
                <a:cs typeface="Calibri"/>
              </a:rPr>
              <a:t>    Evaluation of </a:t>
            </a:r>
            <a:r>
              <a:rPr lang="en-US" sz="2400" b="1" dirty="0" err="1">
                <a:latin typeface="Calibri"/>
                <a:ea typeface="Calibri"/>
                <a:cs typeface="Calibri"/>
                <a:sym typeface="Calibri"/>
              </a:rPr>
              <a:t>ViTALiTy’s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 model accuracy</a:t>
            </a:r>
            <a:endParaRPr sz="2400" b="1" dirty="0"/>
          </a:p>
        </p:txBody>
      </p:sp>
      <p:pic>
        <p:nvPicPr>
          <p:cNvPr id="783" name="Google Shape;783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62371"/>
            <a:ext cx="10058400" cy="3995185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p58"/>
          <p:cNvSpPr/>
          <p:nvPr/>
        </p:nvSpPr>
        <p:spPr>
          <a:xfrm>
            <a:off x="2232991" y="1424607"/>
            <a:ext cx="7454348" cy="264380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58"/>
          <p:cNvSpPr/>
          <p:nvPr/>
        </p:nvSpPr>
        <p:spPr>
          <a:xfrm>
            <a:off x="2312504" y="4110153"/>
            <a:ext cx="7447721" cy="92227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58"/>
          <p:cNvSpPr/>
          <p:nvPr/>
        </p:nvSpPr>
        <p:spPr>
          <a:xfrm>
            <a:off x="2312505" y="1241056"/>
            <a:ext cx="1928192" cy="193283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" name="Google Shape;737;p54">
            <a:extLst>
              <a:ext uri="{FF2B5EF4-FFF2-40B4-BE49-F238E27FC236}">
                <a16:creationId xmlns:a16="http://schemas.microsoft.com/office/drawing/2014/main" id="{2215B088-2DA8-5432-AA36-C5D08DD36F44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Google Shape;775;p57">
            <a:extLst>
              <a:ext uri="{FF2B5EF4-FFF2-40B4-BE49-F238E27FC236}">
                <a16:creationId xmlns:a16="http://schemas.microsoft.com/office/drawing/2014/main" id="{7FC096B6-E988-87C7-33D0-7F6FC84EFA19}"/>
              </a:ext>
            </a:extLst>
          </p:cNvPr>
          <p:cNvSpPr txBox="1"/>
          <p:nvPr/>
        </p:nvSpPr>
        <p:spPr>
          <a:xfrm>
            <a:off x="0" y="6756778"/>
            <a:ext cx="9156192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-US" b="1" dirty="0"/>
          </a:p>
          <a:p>
            <a:pPr>
              <a:buClr>
                <a:schemeClr val="dk1"/>
              </a:buClr>
              <a:buSzPts val="2400"/>
            </a:pPr>
            <a:r>
              <a:rPr lang="en-US" altLang="zh-C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Sparse: Sanger</a:t>
            </a:r>
            <a:r>
              <a:rPr lang="en-US" altLang="zh-C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[MICRO, 21]</a:t>
            </a:r>
          </a:p>
          <a:p>
            <a:pPr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Low-Rank: first-order Taylor Approximation w/o our training pipeline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589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59"/>
          <p:cNvSpPr txBox="1"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4000" b="1" dirty="0">
                <a:latin typeface="Calibri"/>
                <a:ea typeface="Calibri"/>
                <a:cs typeface="Calibri"/>
              </a:rPr>
              <a:t>Evaluation of </a:t>
            </a:r>
            <a:r>
              <a:rPr lang="en-US" sz="4000" b="1" dirty="0" err="1">
                <a:latin typeface="Calibri"/>
                <a:ea typeface="Calibri"/>
                <a:cs typeface="Calibri"/>
                <a:sym typeface="Calibri"/>
              </a:rPr>
              <a:t>ViTALiTy</a:t>
            </a:r>
            <a:r>
              <a:rPr lang="en-US" sz="4000" b="1" dirty="0">
                <a:latin typeface="Calibri"/>
                <a:ea typeface="Calibri"/>
                <a:cs typeface="Calibri"/>
                <a:sym typeface="Calibri"/>
              </a:rPr>
              <a:t> Algorithm</a:t>
            </a:r>
            <a:endParaRPr sz="4000" dirty="0"/>
          </a:p>
        </p:txBody>
      </p:sp>
      <p:sp>
        <p:nvSpPr>
          <p:cNvPr id="793" name="Google Shape;793;p59"/>
          <p:cNvSpPr txBox="1">
            <a:spLocks noGrp="1"/>
          </p:cNvSpPr>
          <p:nvPr>
            <p:ph type="body" idx="1"/>
          </p:nvPr>
        </p:nvSpPr>
        <p:spPr>
          <a:xfrm>
            <a:off x="195072" y="5032423"/>
            <a:ext cx="9776242" cy="1334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/>
          <a:p>
            <a:pPr marL="0" lvl="0" indent="0" defTabSz="509412"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   Evaluation of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ViTALiTy’s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model accuracy (on avg across 7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ViT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models)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lvl="1" defTabSz="509412">
              <a:spcBef>
                <a:spcPts val="600"/>
              </a:spcBef>
              <a:buClr>
                <a:schemeClr val="dk1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66CC"/>
                </a:solidFill>
                <a:latin typeface="Calibri"/>
                <a:ea typeface="Calibri"/>
                <a:cs typeface="Calibri"/>
              </a:rPr>
              <a:t>+0.3</a:t>
            </a:r>
            <a:r>
              <a:rPr lang="en-US" altLang="zh-CN" sz="2400" b="1" dirty="0">
                <a:solidFill>
                  <a:srgbClr val="0066CC"/>
                </a:solidFill>
                <a:latin typeface="Calibri"/>
                <a:ea typeface="Calibri"/>
                <a:cs typeface="Calibri"/>
              </a:rPr>
              <a:t>% </a:t>
            </a:r>
            <a:r>
              <a:rPr lang="en-US" sz="2400" dirty="0">
                <a:latin typeface="Calibri"/>
                <a:ea typeface="Calibri"/>
                <a:cs typeface="Calibri"/>
              </a:rPr>
              <a:t>higher accuracy than SOTA Sparse attention</a:t>
            </a:r>
          </a:p>
          <a:p>
            <a:pPr lvl="1" defTabSz="509412">
              <a:spcBef>
                <a:spcPts val="600"/>
              </a:spcBef>
              <a:buClr>
                <a:schemeClr val="dk1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66CC"/>
                </a:solidFill>
                <a:latin typeface="Calibri"/>
                <a:ea typeface="Calibri"/>
                <a:cs typeface="Calibri"/>
              </a:rPr>
              <a:t>+52.8</a:t>
            </a:r>
            <a:r>
              <a:rPr lang="en-US" altLang="zh-CN" sz="2400" b="1" dirty="0">
                <a:solidFill>
                  <a:srgbClr val="0066CC"/>
                </a:solidFill>
                <a:latin typeface="Calibri"/>
                <a:ea typeface="Calibri"/>
                <a:cs typeface="Calibri"/>
              </a:rPr>
              <a:t>% </a:t>
            </a:r>
            <a:r>
              <a:rPr lang="en-US" altLang="zh-CN" sz="2400" dirty="0">
                <a:latin typeface="Calibri"/>
                <a:ea typeface="Calibri"/>
                <a:cs typeface="Calibri"/>
              </a:rPr>
              <a:t>boosted accuracy than Low-Rank attention (w/o training)</a:t>
            </a:r>
            <a:endParaRPr sz="2400" dirty="0">
              <a:latin typeface="Calibri"/>
              <a:ea typeface="Calibri"/>
              <a:cs typeface="Calibri"/>
            </a:endParaRPr>
          </a:p>
        </p:txBody>
      </p:sp>
      <p:pic>
        <p:nvPicPr>
          <p:cNvPr id="794" name="Google Shape;794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62371"/>
            <a:ext cx="10058400" cy="39951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Google Shape;737;p54">
            <a:extLst>
              <a:ext uri="{FF2B5EF4-FFF2-40B4-BE49-F238E27FC236}">
                <a16:creationId xmlns:a16="http://schemas.microsoft.com/office/drawing/2014/main" id="{C45281D9-EB74-8807-8C83-A4D5E63F1EDD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Google Shape;775;p57">
            <a:extLst>
              <a:ext uri="{FF2B5EF4-FFF2-40B4-BE49-F238E27FC236}">
                <a16:creationId xmlns:a16="http://schemas.microsoft.com/office/drawing/2014/main" id="{4CA95E7C-DE70-471C-6274-0D31D29D71F9}"/>
              </a:ext>
            </a:extLst>
          </p:cNvPr>
          <p:cNvSpPr txBox="1"/>
          <p:nvPr/>
        </p:nvSpPr>
        <p:spPr>
          <a:xfrm>
            <a:off x="0" y="6756778"/>
            <a:ext cx="9156192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-US" b="1" dirty="0"/>
          </a:p>
          <a:p>
            <a:pPr>
              <a:buClr>
                <a:schemeClr val="dk1"/>
              </a:buClr>
              <a:buSzPts val="2400"/>
            </a:pPr>
            <a:r>
              <a:rPr lang="en-US" altLang="zh-C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Sparse: Sanger</a:t>
            </a:r>
            <a:r>
              <a:rPr lang="en-US" altLang="zh-C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[MICRO, 21]</a:t>
            </a:r>
          </a:p>
          <a:p>
            <a:pPr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Low-Rank: first-order Taylor Approximation w/o our training pipeline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332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D79F2A-4157-461C-8ECB-ECE4FF96CE66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line">
            <a:avLst/>
          </a:prstGeom>
          <a:ln w="571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C6083D1-69D0-4FE6-BC82-C9416070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dirty="0"/>
              <a:t>Linear Attention Transformers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4C3B5C-558E-1A91-2708-304131B24917}"/>
              </a:ext>
            </a:extLst>
          </p:cNvPr>
          <p:cNvSpPr txBox="1"/>
          <p:nvPr/>
        </p:nvSpPr>
        <p:spPr>
          <a:xfrm>
            <a:off x="516465" y="2029833"/>
            <a:ext cx="90254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b="1" dirty="0">
                <a:latin typeface="Helvetica" pitchFamily="2" charset="0"/>
              </a:rPr>
              <a:t>ATTENTION TYPES AND CORRESPONDING PRE/POST-PROCESSORS</a:t>
            </a:r>
            <a:endParaRPr lang="en-IN" b="1" dirty="0">
              <a:effectLst/>
              <a:latin typeface="Helvetic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423ABA-1480-E3EA-2DA7-15088AFBE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87" y="3134121"/>
            <a:ext cx="8719226" cy="169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595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D79F2A-4157-461C-8ECB-ECE4FF96CE66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line">
            <a:avLst/>
          </a:prstGeom>
          <a:ln w="571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C6083D1-69D0-4FE6-BC82-C9416070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N" sz="4000" dirty="0"/>
              <a:t>Effect of Sparsity Threshold (Training)</a:t>
            </a:r>
            <a:br>
              <a:rPr lang="en-IN" sz="1600" dirty="0">
                <a:effectLst/>
                <a:latin typeface="Helvetica" pitchFamily="2" charset="0"/>
              </a:rPr>
            </a:b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C5E46B-B106-5912-432F-A4D7E366B335}"/>
              </a:ext>
            </a:extLst>
          </p:cNvPr>
          <p:cNvSpPr txBox="1"/>
          <p:nvPr/>
        </p:nvSpPr>
        <p:spPr>
          <a:xfrm>
            <a:off x="7789834" y="6884892"/>
            <a:ext cx="21251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 err="1">
                <a:effectLst/>
                <a:latin typeface="Helvetica" pitchFamily="2" charset="0"/>
              </a:rPr>
              <a:t>DeiT</a:t>
            </a:r>
            <a:r>
              <a:rPr lang="en-IN" dirty="0">
                <a:effectLst/>
                <a:latin typeface="Helvetica" pitchFamily="2" charset="0"/>
              </a:rPr>
              <a:t>-Tiny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605B7B-2C4D-12E1-E8E1-FEAA84BB9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0" y="1675138"/>
            <a:ext cx="6388100" cy="48145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9328FC-21C8-842C-B7FB-B47D78A65FB2}"/>
              </a:ext>
            </a:extLst>
          </p:cNvPr>
          <p:cNvSpPr txBox="1"/>
          <p:nvPr/>
        </p:nvSpPr>
        <p:spPr>
          <a:xfrm>
            <a:off x="6205452" y="2095901"/>
            <a:ext cx="1650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b="1" dirty="0">
                <a:solidFill>
                  <a:schemeClr val="tx2"/>
                </a:solidFill>
                <a:effectLst/>
                <a:highlight>
                  <a:srgbClr val="FFFF00"/>
                </a:highlight>
                <a:latin typeface="Helvetica" pitchFamily="2" charset="0"/>
              </a:rPr>
              <a:t>Optimal T</a:t>
            </a:r>
          </a:p>
        </p:txBody>
      </p:sp>
    </p:spTree>
    <p:extLst>
      <p:ext uri="{BB962C8B-B14F-4D97-AF65-F5344CB8AC3E}">
        <p14:creationId xmlns:p14="http://schemas.microsoft.com/office/powerpoint/2010/main" val="34120246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D79F2A-4157-461C-8ECB-ECE4FF96CE66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line">
            <a:avLst/>
          </a:prstGeom>
          <a:ln w="571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C6083D1-69D0-4FE6-BC82-C9416070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dirty="0"/>
              <a:t>Energy Comparison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7CD31-4D93-EB17-D29F-BBFB36F47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65" y="3242414"/>
            <a:ext cx="9025468" cy="19695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4C3B5C-558E-1A91-2708-304131B24917}"/>
              </a:ext>
            </a:extLst>
          </p:cNvPr>
          <p:cNvSpPr txBox="1"/>
          <p:nvPr/>
        </p:nvSpPr>
        <p:spPr>
          <a:xfrm>
            <a:off x="516465" y="2601333"/>
            <a:ext cx="90254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b="1" dirty="0">
                <a:effectLst/>
                <a:latin typeface="Helvetica" pitchFamily="2" charset="0"/>
              </a:rPr>
              <a:t>G-STATIONARY AND PROPOSED DOWN-FORWARD ACCUMULATION</a:t>
            </a:r>
          </a:p>
        </p:txBody>
      </p:sp>
    </p:spTree>
    <p:extLst>
      <p:ext uri="{BB962C8B-B14F-4D97-AF65-F5344CB8AC3E}">
        <p14:creationId xmlns:p14="http://schemas.microsoft.com/office/powerpoint/2010/main" val="31430289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D79F2A-4157-461C-8ECB-ECE4FF96CE66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line">
            <a:avLst/>
          </a:prstGeom>
          <a:ln w="571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C6083D1-69D0-4FE6-BC82-C9416070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dirty="0"/>
              <a:t>Ablation Study of </a:t>
            </a:r>
            <a:r>
              <a:rPr lang="en-US" sz="4000" dirty="0" err="1"/>
              <a:t>ViTALiTy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D2A7A6-AD8E-1376-F3AF-6AC8D4B5B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59" y="2656410"/>
            <a:ext cx="9144881" cy="30585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C5E46B-B106-5912-432F-A4D7E366B335}"/>
              </a:ext>
            </a:extLst>
          </p:cNvPr>
          <p:cNvSpPr txBox="1"/>
          <p:nvPr/>
        </p:nvSpPr>
        <p:spPr>
          <a:xfrm>
            <a:off x="7789834" y="6884892"/>
            <a:ext cx="21251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 err="1">
                <a:effectLst/>
                <a:latin typeface="Helvetica" pitchFamily="2" charset="0"/>
              </a:rPr>
              <a:t>DeiT</a:t>
            </a:r>
            <a:r>
              <a:rPr lang="en-IN" dirty="0">
                <a:effectLst/>
                <a:latin typeface="Helvetica" pitchFamily="2" charset="0"/>
              </a:rPr>
              <a:t>-Tiny model</a:t>
            </a:r>
          </a:p>
        </p:txBody>
      </p:sp>
    </p:spTree>
    <p:extLst>
      <p:ext uri="{BB962C8B-B14F-4D97-AF65-F5344CB8AC3E}">
        <p14:creationId xmlns:p14="http://schemas.microsoft.com/office/powerpoint/2010/main" val="2873972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D3DD1EE-2D9B-2326-F772-EE792C9A9E64}"/>
              </a:ext>
            </a:extLst>
          </p:cNvPr>
          <p:cNvSpPr/>
          <p:nvPr/>
        </p:nvSpPr>
        <p:spPr>
          <a:xfrm>
            <a:off x="4853261" y="1682400"/>
            <a:ext cx="4780654" cy="1185492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D79F2A-4157-461C-8ECB-ECE4FF96CE66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line">
            <a:avLst/>
          </a:prstGeom>
          <a:ln w="571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C6083D1-69D0-4FE6-BC82-C9416070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Related Work - Algorithms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4911FD-7641-D43E-2DBB-19AE77179298}"/>
              </a:ext>
            </a:extLst>
          </p:cNvPr>
          <p:cNvSpPr txBox="1"/>
          <p:nvPr/>
        </p:nvSpPr>
        <p:spPr>
          <a:xfrm>
            <a:off x="955411" y="1023343"/>
            <a:ext cx="30498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highlight>
                  <a:srgbClr val="FFFF00"/>
                </a:highlight>
                <a:latin typeface="+mj-lt"/>
              </a:rPr>
              <a:t>New </a:t>
            </a:r>
            <a:r>
              <a:rPr lang="en-US" altLang="zh-CN" sz="2800" b="1" dirty="0" err="1">
                <a:highlight>
                  <a:srgbClr val="FFFF00"/>
                </a:highlight>
                <a:latin typeface="+mj-lt"/>
              </a:rPr>
              <a:t>ViT</a:t>
            </a:r>
            <a:r>
              <a:rPr lang="en-US" altLang="zh-CN" sz="2800" b="1" dirty="0">
                <a:highlight>
                  <a:srgbClr val="FFFF00"/>
                </a:highlight>
                <a:latin typeface="+mj-lt"/>
              </a:rPr>
              <a:t> Models</a:t>
            </a:r>
            <a:endParaRPr lang="en-US" sz="2800" dirty="0">
              <a:highlight>
                <a:srgbClr val="FFFF00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C13310-5523-A4DD-9E03-DAF249B55893}"/>
              </a:ext>
            </a:extLst>
          </p:cNvPr>
          <p:cNvSpPr txBox="1"/>
          <p:nvPr/>
        </p:nvSpPr>
        <p:spPr>
          <a:xfrm>
            <a:off x="4968668" y="1023343"/>
            <a:ext cx="4549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err="1">
                <a:highlight>
                  <a:srgbClr val="FFFF00"/>
                </a:highlight>
                <a:latin typeface="+mj-lt"/>
              </a:rPr>
              <a:t>ViT</a:t>
            </a:r>
            <a:r>
              <a:rPr lang="en-US" altLang="zh-CN" sz="2800" b="1" dirty="0">
                <a:highlight>
                  <a:srgbClr val="FFFF00"/>
                </a:highlight>
                <a:latin typeface="+mj-lt"/>
              </a:rPr>
              <a:t> Compression Techniques</a:t>
            </a:r>
            <a:endParaRPr lang="en-US" sz="2800" dirty="0">
              <a:highlight>
                <a:srgbClr val="FF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7DA279-737E-50BF-2E7C-655BB879C84C}"/>
              </a:ext>
            </a:extLst>
          </p:cNvPr>
          <p:cNvSpPr txBox="1"/>
          <p:nvPr/>
        </p:nvSpPr>
        <p:spPr>
          <a:xfrm>
            <a:off x="265945" y="1682400"/>
            <a:ext cx="455162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i="1" dirty="0"/>
              <a:t>Multi-stage hierarchical </a:t>
            </a:r>
            <a:r>
              <a:rPr lang="en-IN" sz="2400" b="1" i="1" dirty="0" err="1"/>
              <a:t>ViT</a:t>
            </a:r>
            <a:endParaRPr lang="en-US" sz="2400" b="1" i="1" dirty="0"/>
          </a:p>
          <a:p>
            <a:pPr marL="342900" indent="-206375">
              <a:buFont typeface="Wingdings" pitchFamily="2" charset="2"/>
              <a:buChar char="§"/>
            </a:pPr>
            <a:r>
              <a:rPr lang="en-US" sz="2400" dirty="0"/>
              <a:t>Pyramid </a:t>
            </a:r>
            <a:r>
              <a:rPr lang="en-US" sz="2400" dirty="0" err="1"/>
              <a:t>ViT</a:t>
            </a:r>
            <a:r>
              <a:rPr lang="en-US" sz="2400" dirty="0"/>
              <a:t> </a:t>
            </a:r>
            <a:r>
              <a:rPr lang="en-US" dirty="0"/>
              <a:t>[ICCV, 2021]</a:t>
            </a:r>
          </a:p>
          <a:p>
            <a:pPr marL="342900" indent="-206375">
              <a:buFont typeface="Wingdings" pitchFamily="2" charset="2"/>
              <a:buChar char="§"/>
            </a:pPr>
            <a:r>
              <a:rPr lang="en-US" sz="2400" dirty="0" err="1"/>
              <a:t>Swin</a:t>
            </a:r>
            <a:r>
              <a:rPr lang="en-US" sz="2400" dirty="0"/>
              <a:t> Transformer </a:t>
            </a:r>
            <a:r>
              <a:rPr lang="en-US" dirty="0"/>
              <a:t>[ICCV, 2021]</a:t>
            </a:r>
          </a:p>
          <a:p>
            <a:pPr marL="342900" indent="-206375">
              <a:buFont typeface="Wingdings" pitchFamily="2" charset="2"/>
              <a:buChar char="§"/>
            </a:pPr>
            <a:r>
              <a:rPr lang="en-US" sz="2400" dirty="0"/>
              <a:t>Focal Transformer </a:t>
            </a:r>
            <a:r>
              <a:rPr lang="en-US" dirty="0"/>
              <a:t>[NeurIPS, 2021]</a:t>
            </a:r>
          </a:p>
          <a:p>
            <a:pPr marL="342900" indent="-206375">
              <a:buFont typeface="Wingdings" pitchFamily="2" charset="2"/>
              <a:buChar char="§"/>
            </a:pPr>
            <a:r>
              <a:rPr lang="en-US" sz="2400" dirty="0" err="1"/>
              <a:t>CrossViT</a:t>
            </a:r>
            <a:r>
              <a:rPr lang="en-US" sz="2400" dirty="0"/>
              <a:t> </a:t>
            </a:r>
            <a:r>
              <a:rPr lang="en-US" dirty="0"/>
              <a:t>[ICCV, 2021]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b="1" i="1" dirty="0"/>
              <a:t>Hybrid </a:t>
            </a:r>
            <a:r>
              <a:rPr lang="en-US" sz="2400" b="1" i="1" dirty="0" err="1"/>
              <a:t>CNN+ViT</a:t>
            </a:r>
            <a:endParaRPr lang="en-US" sz="2400" dirty="0">
              <a:solidFill>
                <a:srgbClr val="FF0000"/>
              </a:solidFill>
            </a:endParaRPr>
          </a:p>
          <a:p>
            <a:pPr marL="342900" indent="-206375">
              <a:buFont typeface="Wingdings" pitchFamily="2" charset="2"/>
              <a:buChar char="§"/>
            </a:pPr>
            <a:r>
              <a:rPr lang="en-US" sz="2400" dirty="0" err="1"/>
              <a:t>MobileViT</a:t>
            </a:r>
            <a:r>
              <a:rPr lang="en-US" sz="2400" dirty="0"/>
              <a:t> </a:t>
            </a:r>
            <a:r>
              <a:rPr lang="en-US" dirty="0"/>
              <a:t>[ICLR, 2022]</a:t>
            </a:r>
          </a:p>
          <a:p>
            <a:pPr marL="342900" indent="-206375">
              <a:buFont typeface="Wingdings" pitchFamily="2" charset="2"/>
              <a:buChar char="§"/>
            </a:pPr>
            <a:r>
              <a:rPr lang="en-US" sz="2400" dirty="0" err="1"/>
              <a:t>LeViT</a:t>
            </a:r>
            <a:r>
              <a:rPr lang="en-US" sz="2400" dirty="0"/>
              <a:t> </a:t>
            </a:r>
            <a:r>
              <a:rPr lang="en-US" dirty="0"/>
              <a:t>[ICCV, 2021]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IN" sz="2400" b="1" i="1" dirty="0"/>
              <a:t>Automated </a:t>
            </a:r>
            <a:r>
              <a:rPr lang="en-IN" sz="2400" b="1" i="1" dirty="0" err="1"/>
              <a:t>ViT</a:t>
            </a:r>
            <a:endParaRPr lang="en-US" sz="2400" b="1" i="1" dirty="0">
              <a:solidFill>
                <a:srgbClr val="FF0000"/>
              </a:solidFill>
            </a:endParaRPr>
          </a:p>
          <a:p>
            <a:pPr marL="342900" indent="-206375">
              <a:buFont typeface="Wingdings" pitchFamily="2" charset="2"/>
              <a:buChar char="§"/>
            </a:pPr>
            <a:r>
              <a:rPr lang="en-US" sz="2400" dirty="0" err="1"/>
              <a:t>NASViT</a:t>
            </a:r>
            <a:r>
              <a:rPr lang="en-US" sz="2400" dirty="0"/>
              <a:t> </a:t>
            </a:r>
            <a:r>
              <a:rPr lang="en-US" dirty="0"/>
              <a:t>[ICLR, 2022]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558D8C-85C9-88E6-13B7-9C7DB04F98B4}"/>
              </a:ext>
            </a:extLst>
          </p:cNvPr>
          <p:cNvSpPr/>
          <p:nvPr/>
        </p:nvSpPr>
        <p:spPr>
          <a:xfrm>
            <a:off x="265944" y="1682400"/>
            <a:ext cx="4428775" cy="489364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7C4780-7E7E-BB1A-DDFC-B5C2F7CAAE5A}"/>
              </a:ext>
            </a:extLst>
          </p:cNvPr>
          <p:cNvSpPr txBox="1"/>
          <p:nvPr/>
        </p:nvSpPr>
        <p:spPr>
          <a:xfrm>
            <a:off x="5029200" y="1827304"/>
            <a:ext cx="38691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19075">
              <a:buFont typeface="Wingdings" pitchFamily="2" charset="2"/>
              <a:buChar char="§"/>
            </a:pPr>
            <a:r>
              <a:rPr lang="en-US" sz="2400" dirty="0"/>
              <a:t>Pruning </a:t>
            </a:r>
            <a:r>
              <a:rPr lang="en-US" dirty="0"/>
              <a:t>[KDD, 2021]</a:t>
            </a:r>
          </a:p>
          <a:p>
            <a:pPr marL="273050" indent="-219075">
              <a:buFont typeface="Wingdings" pitchFamily="2" charset="2"/>
              <a:buChar char="§"/>
            </a:pPr>
            <a:r>
              <a:rPr lang="en-US" sz="2400" dirty="0"/>
              <a:t>Quantization </a:t>
            </a:r>
            <a:r>
              <a:rPr lang="en-US" dirty="0"/>
              <a:t>[NeurIPS, 2021]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8FE312-ECB2-938E-6396-9FED8C488DE3}"/>
              </a:ext>
            </a:extLst>
          </p:cNvPr>
          <p:cNvSpPr txBox="1"/>
          <p:nvPr/>
        </p:nvSpPr>
        <p:spPr>
          <a:xfrm>
            <a:off x="265945" y="6870224"/>
            <a:ext cx="936797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/>
              <a:t>Common in all:</a:t>
            </a:r>
            <a:r>
              <a:rPr lang="en-US" altLang="zh-CN" sz="3200" b="1" dirty="0">
                <a:solidFill>
                  <a:srgbClr val="FF0000"/>
                </a:solidFill>
              </a:rPr>
              <a:t> Softmax used for Attention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1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D79F2A-4157-461C-8ECB-ECE4FF96CE66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line">
            <a:avLst/>
          </a:prstGeom>
          <a:ln w="571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C6083D1-69D0-4FE6-BC82-C9416070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dirty="0"/>
              <a:t>Our Findings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DCE6BA-3A47-DB27-E97D-0BCD95A6B8C8}"/>
                  </a:ext>
                </a:extLst>
              </p:cNvPr>
              <p:cNvSpPr txBox="1"/>
              <p:nvPr/>
            </p:nvSpPr>
            <p:spPr>
              <a:xfrm>
                <a:off x="152402" y="1103562"/>
                <a:ext cx="9762565" cy="280076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/>
                  <a:t>Q1: Is </a:t>
                </a:r>
                <a:r>
                  <a:rPr lang="en-US" sz="2800" b="1" dirty="0" err="1"/>
                  <a:t>softmax</a:t>
                </a:r>
                <a:r>
                  <a:rPr lang="en-US" sz="2800" b="1" dirty="0"/>
                  <a:t> the only way to compute attention for </a:t>
                </a:r>
                <a:r>
                  <a:rPr lang="en-US" sz="2800" b="1" dirty="0" err="1"/>
                  <a:t>ViTs</a:t>
                </a:r>
                <a:r>
                  <a:rPr lang="en-US" sz="2800" b="1" dirty="0"/>
                  <a:t> ?</a:t>
                </a:r>
                <a:endParaRPr lang="en-US" sz="2800" dirty="0"/>
              </a:p>
              <a:p>
                <a:pPr marL="850900" indent="-317500" algn="just">
                  <a:buFont typeface="Wingdings" pitchFamily="2" charset="2"/>
                  <a:buChar char="v"/>
                </a:pPr>
                <a:r>
                  <a:rPr lang="en-US" sz="2400" b="1" dirty="0">
                    <a:solidFill>
                      <a:srgbClr val="0070C0"/>
                    </a:solidFill>
                  </a:rPr>
                  <a:t>No! It is just one type of similarity measure</a:t>
                </a:r>
              </a:p>
              <a:p>
                <a:pPr marL="533400"/>
                <a:endParaRPr lang="en-US" sz="1800" b="1" dirty="0">
                  <a:solidFill>
                    <a:srgbClr val="0070C0"/>
                  </a:solidFill>
                </a:endParaRPr>
              </a:p>
              <a:p>
                <a:pPr marL="342900" indent="-342900" algn="just">
                  <a:buFont typeface="Wingdings" pitchFamily="2" charset="2"/>
                  <a:buChar char="Ø"/>
                </a:pPr>
                <a:r>
                  <a:rPr lang="en-US" sz="2400" dirty="0"/>
                  <a:t>What is softmax attention actually capturing ? </a:t>
                </a:r>
              </a:p>
              <a:p>
                <a:pPr marL="852312" lvl="1" indent="-342900" algn="just">
                  <a:buFont typeface="Wingdings" pitchFamily="2" charset="2"/>
                  <a:buChar char="v"/>
                </a:pPr>
                <a:r>
                  <a:rPr lang="en-US" b="1" dirty="0">
                    <a:solidFill>
                      <a:srgbClr val="0070C0"/>
                    </a:solidFill>
                  </a:rPr>
                  <a:t>Combination of both weak and strong correlations</a:t>
                </a:r>
              </a:p>
              <a:p>
                <a:pPr marL="852312" lvl="1" indent="-342900" algn="just">
                  <a:buFont typeface="Wingdings" pitchFamily="2" charset="2"/>
                  <a:buChar char="v"/>
                </a:pPr>
                <a:endParaRPr lang="en-US" sz="1800" b="1" dirty="0">
                  <a:solidFill>
                    <a:srgbClr val="0070C0"/>
                  </a:solidFill>
                </a:endParaRPr>
              </a:p>
              <a:p>
                <a:pPr marL="342900" indent="-342900" algn="just">
                  <a:buFont typeface="Wingdings" pitchFamily="2" charset="2"/>
                  <a:buChar char="Ø"/>
                </a:pPr>
                <a:r>
                  <a:rPr lang="en-US" sz="2400" dirty="0"/>
                  <a:t>How can we avoid quadratic complexity in attention ?</a:t>
                </a:r>
              </a:p>
              <a:p>
                <a:pPr marL="850900" indent="-317500">
                  <a:buFont typeface="Wingdings" pitchFamily="2" charset="2"/>
                  <a:buChar char="v"/>
                </a:pPr>
                <a:r>
                  <a:rPr lang="en-US" b="1" dirty="0">
                    <a:solidFill>
                      <a:srgbClr val="0070C0"/>
                    </a:solidFill>
                  </a:rPr>
                  <a:t>Linear attention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Proposed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low-rank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linear Taylor </a:t>
                </a:r>
                <a:r>
                  <a:rPr lang="en-US" b="1" dirty="0">
                    <a:solidFill>
                      <a:srgbClr val="0070C0"/>
                    </a:solidFill>
                  </a:rPr>
                  <a:t>attention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DCE6BA-3A47-DB27-E97D-0BCD95A6B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2" y="1103562"/>
                <a:ext cx="9762565" cy="2800767"/>
              </a:xfrm>
              <a:prstGeom prst="rect">
                <a:avLst/>
              </a:prstGeom>
              <a:blipFill>
                <a:blip r:embed="rId3"/>
                <a:stretch>
                  <a:fillRect l="-1430" t="-2252" b="-270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1DD00AC-3DC4-9DAC-B122-02B946755684}"/>
              </a:ext>
            </a:extLst>
          </p:cNvPr>
          <p:cNvSpPr txBox="1"/>
          <p:nvPr/>
        </p:nvSpPr>
        <p:spPr>
          <a:xfrm>
            <a:off x="147918" y="4290962"/>
            <a:ext cx="9762564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dirty="0"/>
              <a:t>Q2: Is sparsity necessary for </a:t>
            </a:r>
            <a:r>
              <a:rPr lang="en-US" altLang="zh-CN" sz="2800" b="1" dirty="0" err="1"/>
              <a:t>ViT</a:t>
            </a:r>
            <a:r>
              <a:rPr lang="en-US" altLang="zh-CN" sz="2800" b="1" dirty="0"/>
              <a:t> inference ?</a:t>
            </a:r>
          </a:p>
          <a:p>
            <a:pPr marL="811213" indent="-271463">
              <a:buFont typeface="Wingdings" pitchFamily="2" charset="2"/>
              <a:buChar char="v"/>
            </a:pPr>
            <a:r>
              <a:rPr lang="en-US" sz="2400" b="1" dirty="0">
                <a:solidFill>
                  <a:srgbClr val="0070C0"/>
                </a:solidFill>
              </a:rPr>
              <a:t> No! It is useful only during initial training epochs</a:t>
            </a:r>
          </a:p>
          <a:p>
            <a:pPr marL="342900" indent="190500" algn="just">
              <a:buFont typeface="Wingdings" pitchFamily="2" charset="2"/>
              <a:buChar char="v"/>
            </a:pPr>
            <a:endParaRPr lang="en-US" altLang="zh-CN" sz="1800" b="1" dirty="0">
              <a:solidFill>
                <a:srgbClr val="0070C0"/>
              </a:solidFill>
            </a:endParaRPr>
          </a:p>
          <a:p>
            <a:pPr marL="180975" indent="-168275" algn="just">
              <a:buFont typeface="Wingdings" pitchFamily="2" charset="2"/>
              <a:buChar char="Ø"/>
            </a:pPr>
            <a:r>
              <a:rPr lang="en-US" altLang="zh-CN" sz="2400" dirty="0"/>
              <a:t> Can we avoid dynamic sparse patterns during runtime ?</a:t>
            </a:r>
          </a:p>
          <a:p>
            <a:pPr marL="582613" indent="-63500" algn="just">
              <a:buFont typeface="Wingdings" pitchFamily="2" charset="2"/>
              <a:buChar char="v"/>
            </a:pP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Yes! By completely skipping sparsity computation at inference</a:t>
            </a:r>
          </a:p>
          <a:p>
            <a:pPr marL="457200" indent="-57150" algn="just">
              <a:buFont typeface="Wingdings" pitchFamily="2" charset="2"/>
              <a:buChar char="v"/>
            </a:pPr>
            <a:endParaRPr lang="en-US" altLang="zh-CN" sz="1800" dirty="0">
              <a:solidFill>
                <a:srgbClr val="0070C0"/>
              </a:solidFill>
            </a:endParaRPr>
          </a:p>
          <a:p>
            <a:pPr marL="138113" indent="-138113" algn="just">
              <a:buFont typeface="Wingdings" pitchFamily="2" charset="2"/>
              <a:buChar char="Ø"/>
            </a:pPr>
            <a:r>
              <a:rPr lang="en-US" altLang="zh-CN" sz="2400" dirty="0"/>
              <a:t> How to design efficient </a:t>
            </a:r>
            <a:r>
              <a:rPr lang="en-US" altLang="zh-CN" sz="2400" dirty="0" err="1"/>
              <a:t>ViT</a:t>
            </a:r>
            <a:r>
              <a:rPr lang="en-US" altLang="zh-CN" sz="2400" dirty="0"/>
              <a:t>-based accelerators for edge ?</a:t>
            </a:r>
          </a:p>
          <a:p>
            <a:pPr marL="769938" indent="-271463" algn="just">
              <a:buFont typeface="Wingdings" pitchFamily="2" charset="2"/>
              <a:buChar char="v"/>
            </a:pPr>
            <a:r>
              <a:rPr lang="en-US" altLang="zh-CN" b="1" dirty="0">
                <a:solidFill>
                  <a:srgbClr val="0070C0"/>
                </a:solidFill>
              </a:rPr>
              <a:t>Executing only low-rank component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645762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D79F2A-4157-461C-8ECB-ECE4FF96CE66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line">
            <a:avLst/>
          </a:prstGeom>
          <a:ln w="571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C6083D1-69D0-4FE6-BC82-C9416070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dirty="0"/>
              <a:t>Accuracy v FLOPS (Attention) Tradeoff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F961C6-5E31-052A-3965-C18C6C15E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1" y="2559051"/>
            <a:ext cx="8403852" cy="29273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3DB905-6EE3-67FB-F340-8A678B8FF1AB}"/>
              </a:ext>
            </a:extLst>
          </p:cNvPr>
          <p:cNvSpPr txBox="1"/>
          <p:nvPr/>
        </p:nvSpPr>
        <p:spPr>
          <a:xfrm>
            <a:off x="7789834" y="6884892"/>
            <a:ext cx="21251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 err="1">
                <a:effectLst/>
                <a:latin typeface="Helvetica" pitchFamily="2" charset="0"/>
              </a:rPr>
              <a:t>DeiT</a:t>
            </a:r>
            <a:r>
              <a:rPr lang="en-IN" dirty="0">
                <a:effectLst/>
                <a:latin typeface="Helvetica" pitchFamily="2" charset="0"/>
              </a:rPr>
              <a:t>-Tiny model</a:t>
            </a:r>
          </a:p>
        </p:txBody>
      </p:sp>
    </p:spTree>
    <p:extLst>
      <p:ext uri="{BB962C8B-B14F-4D97-AF65-F5344CB8AC3E}">
        <p14:creationId xmlns:p14="http://schemas.microsoft.com/office/powerpoint/2010/main" val="205708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083D1-69D0-4FE6-BC82-C9416070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Related Work - Accelerators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13FBB4-BCC3-D756-B858-C6F4C54F904D}"/>
              </a:ext>
            </a:extLst>
          </p:cNvPr>
          <p:cNvSpPr txBox="1"/>
          <p:nvPr/>
        </p:nvSpPr>
        <p:spPr>
          <a:xfrm>
            <a:off x="290091" y="6712541"/>
            <a:ext cx="959388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/>
              <a:t>Limitation</a:t>
            </a:r>
          </a:p>
          <a:p>
            <a:pPr algn="ctr"/>
            <a:r>
              <a:rPr lang="en-US" altLang="zh-CN" sz="2800" b="1" dirty="0">
                <a:solidFill>
                  <a:srgbClr val="FF0000"/>
                </a:solidFill>
              </a:rPr>
              <a:t>Dynamic</a:t>
            </a:r>
            <a:r>
              <a:rPr lang="en-US" altLang="zh-CN" sz="2800" b="1" dirty="0"/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sparsity at runtime </a:t>
            </a:r>
            <a:r>
              <a:rPr lang="en-US" altLang="zh-CN" sz="2800" dirty="0">
                <a:solidFill>
                  <a:srgbClr val="FF0000"/>
                </a:solidFill>
              </a:rPr>
              <a:t>➔</a:t>
            </a:r>
            <a:r>
              <a:rPr lang="en-US" altLang="zh-CN" sz="2800" dirty="0"/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Nontrivial overhead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DB3FF5-34BD-B254-B2D3-7FBACB9D9600}"/>
              </a:ext>
            </a:extLst>
          </p:cNvPr>
          <p:cNvSpPr/>
          <p:nvPr/>
        </p:nvSpPr>
        <p:spPr>
          <a:xfrm>
            <a:off x="5029200" y="4283727"/>
            <a:ext cx="3029919" cy="229232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ED72E4-DF1A-6E22-314C-31183F73F06E}"/>
              </a:ext>
            </a:extLst>
          </p:cNvPr>
          <p:cNvSpPr txBox="1"/>
          <p:nvPr/>
        </p:nvSpPr>
        <p:spPr>
          <a:xfrm>
            <a:off x="4614781" y="3239469"/>
            <a:ext cx="56094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highlight>
                  <a:srgbClr val="FFFF00"/>
                </a:highlight>
                <a:latin typeface="+mj-lt"/>
              </a:rPr>
              <a:t>Co-designed (NLP)</a:t>
            </a:r>
          </a:p>
          <a:p>
            <a:pPr algn="ctr"/>
            <a:r>
              <a:rPr lang="en-US" altLang="zh-CN" sz="2800" b="1" dirty="0">
                <a:highlight>
                  <a:srgbClr val="FFFF00"/>
                </a:highlight>
                <a:latin typeface="+mj-lt"/>
              </a:rPr>
              <a:t>Transformer Accelerators</a:t>
            </a:r>
            <a:endParaRPr lang="en-US" sz="2800" dirty="0">
              <a:highlight>
                <a:srgbClr val="FFFF00"/>
              </a:highligh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3793FA-DFBF-DBE0-CA6D-D2241753A05E}"/>
              </a:ext>
            </a:extLst>
          </p:cNvPr>
          <p:cNvSpPr txBox="1"/>
          <p:nvPr/>
        </p:nvSpPr>
        <p:spPr>
          <a:xfrm>
            <a:off x="5134734" y="4454076"/>
            <a:ext cx="44587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19075">
              <a:buFont typeface="Wingdings" pitchFamily="2" charset="2"/>
              <a:buChar char="§"/>
            </a:pPr>
            <a:r>
              <a:rPr lang="en-US" sz="2400" dirty="0"/>
              <a:t>A</a:t>
            </a:r>
            <a:r>
              <a:rPr lang="en-US" sz="2400" baseline="30000" dirty="0"/>
              <a:t>3</a:t>
            </a:r>
            <a:r>
              <a:rPr lang="en-US" sz="2400" dirty="0"/>
              <a:t> </a:t>
            </a:r>
            <a:r>
              <a:rPr lang="en-US" dirty="0"/>
              <a:t>[HPCA, 2020]</a:t>
            </a:r>
          </a:p>
          <a:p>
            <a:pPr marL="273050" indent="-219075">
              <a:buFont typeface="Wingdings" pitchFamily="2" charset="2"/>
              <a:buChar char="§"/>
            </a:pPr>
            <a:r>
              <a:rPr lang="en-US" sz="2400" dirty="0" err="1"/>
              <a:t>SpAtten</a:t>
            </a:r>
            <a:r>
              <a:rPr lang="en-US" sz="2400" dirty="0"/>
              <a:t> </a:t>
            </a:r>
            <a:r>
              <a:rPr lang="en-US" dirty="0"/>
              <a:t>[HPCA, 2021]</a:t>
            </a:r>
          </a:p>
          <a:p>
            <a:pPr marL="273050" indent="-219075">
              <a:buFont typeface="Wingdings" pitchFamily="2" charset="2"/>
              <a:buChar char="§"/>
            </a:pPr>
            <a:r>
              <a:rPr lang="en-US" sz="2400" b="1" dirty="0"/>
              <a:t>Sanger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dirty="0"/>
              <a:t>[MICRO, 2021]</a:t>
            </a:r>
          </a:p>
          <a:p>
            <a:pPr marL="273050" indent="-219075">
              <a:buFont typeface="Wingdings" pitchFamily="2" charset="2"/>
              <a:buChar char="§"/>
            </a:pPr>
            <a:r>
              <a:rPr lang="en-US" sz="2400" dirty="0"/>
              <a:t>ELSA </a:t>
            </a:r>
            <a:r>
              <a:rPr lang="en-US" dirty="0"/>
              <a:t>[ISCA, 2021]</a:t>
            </a:r>
          </a:p>
          <a:p>
            <a:pPr marL="273050" indent="-219075">
              <a:buFont typeface="Wingdings" pitchFamily="2" charset="2"/>
              <a:buChar char="§"/>
            </a:pPr>
            <a:r>
              <a:rPr lang="en-US" sz="2400" dirty="0"/>
              <a:t>DOTA </a:t>
            </a:r>
            <a:r>
              <a:rPr lang="en-US" dirty="0"/>
              <a:t>[ASPLOS, 2022]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BA3BDFC-34A6-C2B7-3CDA-0605F5B182A3}"/>
              </a:ext>
            </a:extLst>
          </p:cNvPr>
          <p:cNvGrpSpPr/>
          <p:nvPr/>
        </p:nvGrpSpPr>
        <p:grpSpPr>
          <a:xfrm>
            <a:off x="8294592" y="4632786"/>
            <a:ext cx="1631134" cy="1525358"/>
            <a:chOff x="8294592" y="4424961"/>
            <a:chExt cx="1631134" cy="152535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82BDDE4-31A8-9880-9F58-18F2AF7C1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62433" y="4424961"/>
              <a:ext cx="1521538" cy="1466918"/>
            </a:xfrm>
            <a:prstGeom prst="rect">
              <a:avLst/>
            </a:prstGeom>
          </p:spPr>
        </p:pic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EFEBAB96-2490-D087-2CEA-7AFD606DF322}"/>
                </a:ext>
              </a:extLst>
            </p:cNvPr>
            <p:cNvSpPr/>
            <p:nvPr/>
          </p:nvSpPr>
          <p:spPr>
            <a:xfrm>
              <a:off x="8294592" y="4424961"/>
              <a:ext cx="1631134" cy="1525358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12F19B8-CD74-3D5E-F0CE-4F850428A90D}"/>
              </a:ext>
            </a:extLst>
          </p:cNvPr>
          <p:cNvCxnSpPr>
            <a:cxnSpLocks/>
          </p:cNvCxnSpPr>
          <p:nvPr/>
        </p:nvCxnSpPr>
        <p:spPr>
          <a:xfrm flipV="1">
            <a:off x="7922172" y="4814047"/>
            <a:ext cx="372420" cy="601408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6EF56AE-39EA-EEF1-BAB9-020E8996DA8D}"/>
              </a:ext>
            </a:extLst>
          </p:cNvPr>
          <p:cNvCxnSpPr>
            <a:cxnSpLocks/>
          </p:cNvCxnSpPr>
          <p:nvPr/>
        </p:nvCxnSpPr>
        <p:spPr>
          <a:xfrm>
            <a:off x="7922172" y="5415455"/>
            <a:ext cx="440261" cy="657381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1CA7F61-177B-B7C2-15F3-150436BCB23D}"/>
              </a:ext>
            </a:extLst>
          </p:cNvPr>
          <p:cNvSpPr txBox="1"/>
          <p:nvPr/>
        </p:nvSpPr>
        <p:spPr>
          <a:xfrm>
            <a:off x="8160979" y="6158144"/>
            <a:ext cx="19237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FF0000"/>
                </a:solidFill>
                <a:latin typeface="+mj-lt"/>
              </a:rPr>
              <a:t>Software pruning for </a:t>
            </a:r>
          </a:p>
          <a:p>
            <a:pPr algn="ctr"/>
            <a:r>
              <a:rPr lang="en-US" sz="1400" i="1" dirty="0">
                <a:solidFill>
                  <a:srgbClr val="FF0000"/>
                </a:solidFill>
                <a:latin typeface="+mj-lt"/>
              </a:rPr>
              <a:t>sparse attention 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731427D-34F8-DB0B-DA10-D47899448D92}"/>
              </a:ext>
            </a:extLst>
          </p:cNvPr>
          <p:cNvGrpSpPr/>
          <p:nvPr/>
        </p:nvGrpSpPr>
        <p:grpSpPr>
          <a:xfrm>
            <a:off x="152402" y="887506"/>
            <a:ext cx="9762565" cy="5688541"/>
            <a:chOff x="152402" y="887506"/>
            <a:chExt cx="9762565" cy="568854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D79F2A-4157-461C-8ECB-ECE4FF96CE66}"/>
                </a:ext>
              </a:extLst>
            </p:cNvPr>
            <p:cNvCxnSpPr/>
            <p:nvPr/>
          </p:nvCxnSpPr>
          <p:spPr>
            <a:xfrm>
              <a:off x="152402" y="887506"/>
              <a:ext cx="9762565" cy="0"/>
            </a:xfrm>
            <a:prstGeom prst="line">
              <a:avLst/>
            </a:prstGeom>
            <a:ln w="5715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DC2DE81-782F-FD89-FE27-7AB16AC24BFD}"/>
                </a:ext>
              </a:extLst>
            </p:cNvPr>
            <p:cNvSpPr txBox="1"/>
            <p:nvPr/>
          </p:nvSpPr>
          <p:spPr>
            <a:xfrm>
              <a:off x="955411" y="1023343"/>
              <a:ext cx="304984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highlight>
                    <a:srgbClr val="FFFF00"/>
                  </a:highlight>
                  <a:latin typeface="+mj-lt"/>
                </a:rPr>
                <a:t>New </a:t>
              </a:r>
              <a:r>
                <a:rPr lang="en-US" altLang="zh-CN" sz="2800" b="1" dirty="0" err="1">
                  <a:highlight>
                    <a:srgbClr val="FFFF00"/>
                  </a:highlight>
                  <a:latin typeface="+mj-lt"/>
                </a:rPr>
                <a:t>ViT</a:t>
              </a:r>
              <a:r>
                <a:rPr lang="en-US" altLang="zh-CN" sz="2800" b="1" dirty="0">
                  <a:highlight>
                    <a:srgbClr val="FFFF00"/>
                  </a:highlight>
                  <a:latin typeface="+mj-lt"/>
                </a:rPr>
                <a:t> Models</a:t>
              </a:r>
              <a:endParaRPr lang="en-US" sz="2800" dirty="0">
                <a:highlight>
                  <a:srgbClr val="FFFF00"/>
                </a:highlight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E115D8-FCEF-6500-338E-F9E184786AE4}"/>
                </a:ext>
              </a:extLst>
            </p:cNvPr>
            <p:cNvSpPr txBox="1"/>
            <p:nvPr/>
          </p:nvSpPr>
          <p:spPr>
            <a:xfrm>
              <a:off x="265945" y="1682400"/>
              <a:ext cx="4551628" cy="4893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2400" b="1" i="1" dirty="0"/>
                <a:t>Multi-stage hierarchical </a:t>
              </a:r>
              <a:r>
                <a:rPr lang="en-IN" sz="2400" b="1" i="1" dirty="0" err="1"/>
                <a:t>ViT</a:t>
              </a:r>
              <a:endParaRPr lang="en-US" sz="2400" b="1" i="1" dirty="0"/>
            </a:p>
            <a:p>
              <a:pPr marL="342900" indent="-206375">
                <a:buFont typeface="Wingdings" pitchFamily="2" charset="2"/>
                <a:buChar char="§"/>
              </a:pPr>
              <a:r>
                <a:rPr lang="en-US" sz="2400" dirty="0"/>
                <a:t>Pyramid </a:t>
              </a:r>
              <a:r>
                <a:rPr lang="en-US" sz="2400" dirty="0" err="1"/>
                <a:t>ViT</a:t>
              </a:r>
              <a:r>
                <a:rPr lang="en-US" sz="2400" dirty="0"/>
                <a:t> [ICCV, 2021]</a:t>
              </a:r>
            </a:p>
            <a:p>
              <a:pPr marL="342900" indent="-206375">
                <a:buFont typeface="Wingdings" pitchFamily="2" charset="2"/>
                <a:buChar char="§"/>
              </a:pPr>
              <a:r>
                <a:rPr lang="en-US" sz="2400" dirty="0" err="1"/>
                <a:t>Swin</a:t>
              </a:r>
              <a:r>
                <a:rPr lang="en-US" sz="2400" dirty="0"/>
                <a:t> Transformer [ICCV, 2021]</a:t>
              </a:r>
            </a:p>
            <a:p>
              <a:pPr marL="342900" indent="-206375">
                <a:buFont typeface="Wingdings" pitchFamily="2" charset="2"/>
                <a:buChar char="§"/>
              </a:pPr>
              <a:r>
                <a:rPr lang="en-US" sz="2400" dirty="0"/>
                <a:t>Focal Transformer [NeurIPS, 2021]</a:t>
              </a:r>
            </a:p>
            <a:p>
              <a:pPr marL="342900" indent="-206375">
                <a:buFont typeface="Wingdings" pitchFamily="2" charset="2"/>
                <a:buChar char="§"/>
              </a:pPr>
              <a:r>
                <a:rPr lang="en-US" sz="2400" dirty="0" err="1"/>
                <a:t>CrossViT</a:t>
              </a:r>
              <a:r>
                <a:rPr lang="en-US" sz="2400" dirty="0"/>
                <a:t> [ICCV, 2021]</a:t>
              </a:r>
            </a:p>
            <a:p>
              <a:endParaRPr lang="en-US" sz="2400" dirty="0">
                <a:solidFill>
                  <a:srgbClr val="FF0000"/>
                </a:solidFill>
              </a:endParaRPr>
            </a:p>
            <a:p>
              <a:r>
                <a:rPr lang="en-US" sz="2400" b="1" i="1" dirty="0"/>
                <a:t>Hybrid </a:t>
              </a:r>
              <a:r>
                <a:rPr lang="en-US" sz="2400" b="1" i="1" dirty="0" err="1"/>
                <a:t>CNN+ViT</a:t>
              </a:r>
              <a:endParaRPr lang="en-US" sz="2400" dirty="0">
                <a:solidFill>
                  <a:srgbClr val="FF0000"/>
                </a:solidFill>
              </a:endParaRPr>
            </a:p>
            <a:p>
              <a:pPr marL="342900" indent="-206375">
                <a:buFont typeface="Wingdings" pitchFamily="2" charset="2"/>
                <a:buChar char="§"/>
              </a:pPr>
              <a:r>
                <a:rPr lang="en-US" sz="2400" dirty="0" err="1"/>
                <a:t>MobileViT</a:t>
              </a:r>
              <a:r>
                <a:rPr lang="en-US" sz="2400" dirty="0"/>
                <a:t> </a:t>
              </a:r>
              <a:r>
                <a:rPr lang="en-US" dirty="0"/>
                <a:t>[ICLR, 2022]</a:t>
              </a:r>
            </a:p>
            <a:p>
              <a:pPr marL="342900" indent="-206375">
                <a:buFont typeface="Wingdings" pitchFamily="2" charset="2"/>
                <a:buChar char="§"/>
              </a:pPr>
              <a:r>
                <a:rPr lang="en-US" sz="2400" dirty="0" err="1"/>
                <a:t>LeViT</a:t>
              </a:r>
              <a:r>
                <a:rPr lang="en-US" sz="2400" dirty="0"/>
                <a:t> </a:t>
              </a:r>
              <a:r>
                <a:rPr lang="en-US" dirty="0"/>
                <a:t>[ICCV, 2021]</a:t>
              </a:r>
            </a:p>
            <a:p>
              <a:endParaRPr lang="en-US" sz="2400" dirty="0">
                <a:solidFill>
                  <a:srgbClr val="FF0000"/>
                </a:solidFill>
              </a:endParaRPr>
            </a:p>
            <a:p>
              <a:r>
                <a:rPr lang="en-IN" sz="2400" b="1" i="1" dirty="0"/>
                <a:t>Automated </a:t>
              </a:r>
              <a:r>
                <a:rPr lang="en-IN" sz="2400" b="1" i="1" dirty="0" err="1"/>
                <a:t>ViT</a:t>
              </a:r>
              <a:endParaRPr lang="en-US" sz="2400" b="1" i="1" dirty="0">
                <a:solidFill>
                  <a:srgbClr val="FF0000"/>
                </a:solidFill>
              </a:endParaRPr>
            </a:p>
            <a:p>
              <a:pPr marL="342900" indent="-206375">
                <a:buFont typeface="Wingdings" pitchFamily="2" charset="2"/>
                <a:buChar char="§"/>
              </a:pPr>
              <a:r>
                <a:rPr lang="en-US" sz="2400" dirty="0" err="1"/>
                <a:t>NASViT</a:t>
              </a:r>
              <a:r>
                <a:rPr lang="en-US" sz="2400" dirty="0"/>
                <a:t> </a:t>
              </a:r>
              <a:r>
                <a:rPr lang="en-US" dirty="0"/>
                <a:t>[ICLR, 2022]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1FFEDF-BFE7-3850-BF61-D7920BB09E9C}"/>
                </a:ext>
              </a:extLst>
            </p:cNvPr>
            <p:cNvSpPr/>
            <p:nvPr/>
          </p:nvSpPr>
          <p:spPr>
            <a:xfrm>
              <a:off x="265944" y="1682400"/>
              <a:ext cx="4428775" cy="489364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0B95A18-660E-36A9-A94C-E919966EDBAF}"/>
                </a:ext>
              </a:extLst>
            </p:cNvPr>
            <p:cNvSpPr/>
            <p:nvPr/>
          </p:nvSpPr>
          <p:spPr>
            <a:xfrm>
              <a:off x="4853261" y="1682400"/>
              <a:ext cx="4780654" cy="11854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A18E298-2B37-44C6-52B8-1DE2752D4E5E}"/>
                </a:ext>
              </a:extLst>
            </p:cNvPr>
            <p:cNvSpPr txBox="1"/>
            <p:nvPr/>
          </p:nvSpPr>
          <p:spPr>
            <a:xfrm>
              <a:off x="5029200" y="1827304"/>
              <a:ext cx="386910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73050" indent="-219075">
                <a:buFont typeface="Wingdings" pitchFamily="2" charset="2"/>
                <a:buChar char="§"/>
              </a:pPr>
              <a:r>
                <a:rPr lang="en-US" sz="2400" dirty="0"/>
                <a:t>Pruning </a:t>
              </a:r>
              <a:r>
                <a:rPr lang="en-US" dirty="0"/>
                <a:t>[KDD, 2021]</a:t>
              </a:r>
            </a:p>
            <a:p>
              <a:pPr marL="273050" indent="-219075">
                <a:buFont typeface="Wingdings" pitchFamily="2" charset="2"/>
                <a:buChar char="§"/>
              </a:pPr>
              <a:r>
                <a:rPr lang="en-US" sz="2400" dirty="0"/>
                <a:t>Quantization </a:t>
              </a:r>
              <a:r>
                <a:rPr lang="en-US" dirty="0"/>
                <a:t>[NeurIPS, 2021]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979EE99-81C8-2FE5-C915-345E6F92215D}"/>
                </a:ext>
              </a:extLst>
            </p:cNvPr>
            <p:cNvSpPr txBox="1"/>
            <p:nvPr/>
          </p:nvSpPr>
          <p:spPr>
            <a:xfrm>
              <a:off x="4968668" y="1023343"/>
              <a:ext cx="454984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 err="1">
                  <a:highlight>
                    <a:srgbClr val="FFFF00"/>
                  </a:highlight>
                  <a:latin typeface="+mj-lt"/>
                </a:rPr>
                <a:t>ViT</a:t>
              </a:r>
              <a:r>
                <a:rPr lang="en-US" altLang="zh-CN" sz="2800" b="1" dirty="0">
                  <a:highlight>
                    <a:srgbClr val="FFFF00"/>
                  </a:highlight>
                  <a:latin typeface="+mj-lt"/>
                </a:rPr>
                <a:t> Compression Techniques</a:t>
              </a:r>
              <a:endParaRPr lang="en-US" sz="2800" dirty="0">
                <a:highlight>
                  <a:srgbClr val="FFFF00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910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D79F2A-4157-461C-8ECB-ECE4FF96CE66}"/>
              </a:ext>
            </a:extLst>
          </p:cNvPr>
          <p:cNvCxnSpPr/>
          <p:nvPr/>
        </p:nvCxnSpPr>
        <p:spPr>
          <a:xfrm>
            <a:off x="152402" y="887506"/>
            <a:ext cx="9762565" cy="0"/>
          </a:xfrm>
          <a:prstGeom prst="line">
            <a:avLst/>
          </a:prstGeom>
          <a:ln w="571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C6083D1-69D0-4FE6-BC82-C9416070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0058400" cy="88750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dirty="0"/>
              <a:t>Motivating Research Question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25D727-0D25-7D60-3283-E09CF7677FB2}"/>
              </a:ext>
            </a:extLst>
          </p:cNvPr>
          <p:cNvSpPr txBox="1"/>
          <p:nvPr/>
        </p:nvSpPr>
        <p:spPr>
          <a:xfrm>
            <a:off x="342650" y="4439124"/>
            <a:ext cx="89154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altLang="zh-CN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897B73-C7A4-D516-F886-3BDD59BD1CFE}"/>
              </a:ext>
            </a:extLst>
          </p:cNvPr>
          <p:cNvSpPr txBox="1"/>
          <p:nvPr/>
        </p:nvSpPr>
        <p:spPr>
          <a:xfrm>
            <a:off x="277995" y="1450578"/>
            <a:ext cx="937310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dirty="0"/>
              <a:t>Can we more effectively approximate </a:t>
            </a:r>
            <a:r>
              <a:rPr lang="en-US" altLang="zh-CN" sz="2800" b="1" dirty="0" err="1"/>
              <a:t>Softmax</a:t>
            </a:r>
            <a:r>
              <a:rPr lang="en-US" altLang="zh-CN" sz="2800" b="1" dirty="0"/>
              <a:t> Attention with Linearized Attention?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6F8CFA-04F4-4A6C-AF85-F20027D3E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823" y="3886200"/>
            <a:ext cx="2054723" cy="338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547363"/>
      </p:ext>
    </p:extLst>
  </p:cSld>
  <p:clrMapOvr>
    <a:masterClrMapping/>
  </p:clrMapOvr>
</p:sld>
</file>

<file path=ppt/theme/theme1.xml><?xml version="1.0" encoding="utf-8"?>
<a:theme xmlns:a="http://schemas.openxmlformats.org/drawingml/2006/main" name="8_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condary Slid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BDBD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Mauritiu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6A9AA"/>
      </a:accent1>
      <a:accent2>
        <a:srgbClr val="BEBBD6"/>
      </a:accent2>
      <a:accent3>
        <a:srgbClr val="E0D9C4"/>
      </a:accent3>
      <a:accent4>
        <a:srgbClr val="C2E0CC"/>
      </a:accent4>
      <a:accent5>
        <a:srgbClr val="9A9A9C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wrap="none" rtlCol="0" anchor="ctr">
        <a:spAutoFit/>
      </a:bodyPr>
      <a:lstStyle>
        <a:defPPr algn="ctr">
          <a:defRPr sz="2800">
            <a:latin typeface="Open Sans Light" charset="0"/>
            <a:ea typeface="Open Sans Light" charset="0"/>
            <a:cs typeface="Open Sans Light" charset="0"/>
          </a:defRPr>
        </a:defPPr>
      </a:lstStyle>
    </a:spDef>
    <a:txDef>
      <a:spPr>
        <a:noFill/>
      </a:spPr>
      <a:bodyPr wrap="square" rtlCol="0">
        <a:spAutoFit/>
      </a:bodyPr>
      <a:lstStyle>
        <a:defPPr algn="ctr">
          <a:defRPr sz="2400">
            <a:latin typeface="Open Sans Light" charset="0"/>
            <a:ea typeface="Open Sans Light" charset="0"/>
            <a:cs typeface="Open Sans Light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42550</TotalTime>
  <Words>5266</Words>
  <Application>Microsoft Macintosh PowerPoint</Application>
  <PresentationFormat>Custom</PresentationFormat>
  <Paragraphs>785</Paragraphs>
  <Slides>71</Slides>
  <Notes>71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71</vt:i4>
      </vt:variant>
    </vt:vector>
  </HeadingPairs>
  <TitlesOfParts>
    <vt:vector size="88" baseType="lpstr">
      <vt:lpstr>Arial</vt:lpstr>
      <vt:lpstr>Arial Narrow</vt:lpstr>
      <vt:lpstr>Calibri</vt:lpstr>
      <vt:lpstr>Calibri Light</vt:lpstr>
      <vt:lpstr>Cambria Math</vt:lpstr>
      <vt:lpstr>Century</vt:lpstr>
      <vt:lpstr>Droid Sans</vt:lpstr>
      <vt:lpstr>Helvetica</vt:lpstr>
      <vt:lpstr>Noto Sans Symbols</vt:lpstr>
      <vt:lpstr>OfficinaSansITCStd Book</vt:lpstr>
      <vt:lpstr>Open Sans Light</vt:lpstr>
      <vt:lpstr>Slack-Lato</vt:lpstr>
      <vt:lpstr>Times New Roman</vt:lpstr>
      <vt:lpstr>Wingdings</vt:lpstr>
      <vt:lpstr>8_Cover Slide</vt:lpstr>
      <vt:lpstr>Secondary Slide</vt:lpstr>
      <vt:lpstr>Office Theme</vt:lpstr>
      <vt:lpstr>ViTALiTy: Unifying Low-rank and Sparse Approximation for Vision Transformer Acceleration with a Linear Taylor Attention</vt:lpstr>
      <vt:lpstr>Background: Vision Transformers (ViTs)</vt:lpstr>
      <vt:lpstr>Background: Vision Transformers (ViTs)</vt:lpstr>
      <vt:lpstr>Motivation: MHA Runtime Profile on Edge</vt:lpstr>
      <vt:lpstr>Motivation: MHA Runtime Profile on Edge</vt:lpstr>
      <vt:lpstr>Motivation: Why Softmax Attention is Bottleneck ?</vt:lpstr>
      <vt:lpstr>Related Work - Algorithms</vt:lpstr>
      <vt:lpstr>Related Work - Accelerators</vt:lpstr>
      <vt:lpstr>Motivating Research Question</vt:lpstr>
      <vt:lpstr>Overview of Our Proposed Framework</vt:lpstr>
      <vt:lpstr>PowerPoint Presentation</vt:lpstr>
      <vt:lpstr>Proposed Taylor Attention: Motivation</vt:lpstr>
      <vt:lpstr>Proposed Taylor Attention: Motivation</vt:lpstr>
      <vt:lpstr>Proposed Taylor Attention: Motivation</vt:lpstr>
      <vt:lpstr>Proposed Taylor Attention: Motivation</vt:lpstr>
      <vt:lpstr>Proposed Taylor Attention: Motivation</vt:lpstr>
      <vt:lpstr>PowerPoint Presentation</vt:lpstr>
      <vt:lpstr>PowerPoint Presentation</vt:lpstr>
      <vt:lpstr>PowerPoint Presentation</vt:lpstr>
      <vt:lpstr>Proposed Taylor Attention: Issues</vt:lpstr>
      <vt:lpstr>Proposed Taylor Attention: Issues</vt:lpstr>
      <vt:lpstr>Proposed Algorithm: Insight</vt:lpstr>
      <vt:lpstr>Proposed Algorithm: Insight</vt:lpstr>
      <vt:lpstr>Proposed Algorithm: Insight</vt:lpstr>
      <vt:lpstr>Proposed Algorithm: Motivating Observation</vt:lpstr>
      <vt:lpstr>Proposed Algorithm: Motivating Observation</vt:lpstr>
      <vt:lpstr>Proposed Algorithm: Training and Inference</vt:lpstr>
      <vt:lpstr>Proposed ViTALiTy Algorithm: Overview</vt:lpstr>
      <vt:lpstr>Overview of Our Proposed Framework</vt:lpstr>
      <vt:lpstr>PowerPoint Presentation</vt:lpstr>
      <vt:lpstr>ViTALiTy Accelerator: Motivation</vt:lpstr>
      <vt:lpstr>ViTALiTy Accelerator: Motivation</vt:lpstr>
      <vt:lpstr>ViTALiTy Accelerator: Motivation</vt:lpstr>
      <vt:lpstr>ViTALiTy Accelerator: Motivation</vt:lpstr>
      <vt:lpstr>ViTALiTy Accelerator: Motivation</vt:lpstr>
      <vt:lpstr>ViTALiTy Accelerator: Motivation</vt:lpstr>
      <vt:lpstr>ViTALiTy Accelerator: Micro-Architecture</vt:lpstr>
      <vt:lpstr>ViTALiTy Accelerator: Micro-Architecture</vt:lpstr>
      <vt:lpstr>ViTALiTy Accelerator: Micro-Architecture</vt:lpstr>
      <vt:lpstr>ViTALiTy Accelerator: Micro-Architecture</vt:lpstr>
      <vt:lpstr>ViTALiTy Accelerator: Micro-Architecture</vt:lpstr>
      <vt:lpstr>ViTALiTy Accelerator: Micro-Architecture</vt:lpstr>
      <vt:lpstr>ViTALiTy Accelerator: Micro-Architecture</vt:lpstr>
      <vt:lpstr>ViTALiTy Accelerator: Micro-Architecture</vt:lpstr>
      <vt:lpstr>ViTALiTy Accelerator: Micro-Architecture</vt:lpstr>
      <vt:lpstr>ViTALiTy Accelerator: Micro-Architecture</vt:lpstr>
      <vt:lpstr>ViTALiTy Accelerator: Micro-Architecture</vt:lpstr>
      <vt:lpstr>PowerPoint Presentation</vt:lpstr>
      <vt:lpstr>Evaluation Baselines</vt:lpstr>
      <vt:lpstr>Hardware Configuration Settings</vt:lpstr>
      <vt:lpstr>Evaluation of ViTALiTy on Model Accuracy</vt:lpstr>
      <vt:lpstr>Evaluation of ViTALiTy on Latency Speedup</vt:lpstr>
      <vt:lpstr>Evaluation of ViTALiTy on Latency Speedup</vt:lpstr>
      <vt:lpstr>Evaluation of ViTALiTy on Energy Efficiency</vt:lpstr>
      <vt:lpstr>Evaluation of ViTALiTy on Energy Efficiency</vt:lpstr>
      <vt:lpstr>Summary</vt:lpstr>
      <vt:lpstr>Overview of Our Proposed Framework</vt:lpstr>
      <vt:lpstr>PowerPoint Presentation</vt:lpstr>
      <vt:lpstr>PowerPoint Presentation</vt:lpstr>
      <vt:lpstr>Distribution of Q,K Similarity</vt:lpstr>
      <vt:lpstr>Vanilla Attention vs ViTALiTY Attention</vt:lpstr>
      <vt:lpstr>Vanilla Attention vs ViTALiTY Attention</vt:lpstr>
      <vt:lpstr>Vanilla Attention vs ViTALiTY Attention</vt:lpstr>
      <vt:lpstr>Evaluation of ViTALiTy Algorithm</vt:lpstr>
      <vt:lpstr>Evaluation of ViTALiTy Algorithm</vt:lpstr>
      <vt:lpstr>Linear Attention Transformers</vt:lpstr>
      <vt:lpstr>Effect of Sparsity Threshold (Training) </vt:lpstr>
      <vt:lpstr>Energy Comparison</vt:lpstr>
      <vt:lpstr>Ablation Study of ViTALiTy</vt:lpstr>
      <vt:lpstr>Our Findings</vt:lpstr>
      <vt:lpstr>Accuracy v FLOPS (Attention) Tradeoff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GCoD</dc:title>
  <dc:creator>You Haoran</dc:creator>
  <cp:lastModifiedBy>Microsoft Office User</cp:lastModifiedBy>
  <cp:revision>1417</cp:revision>
  <cp:lastPrinted>2022-11-30T06:39:33Z</cp:lastPrinted>
  <dcterms:created xsi:type="dcterms:W3CDTF">2020-03-25T23:31:23Z</dcterms:created>
  <dcterms:modified xsi:type="dcterms:W3CDTF">2023-02-27T12:34:03Z</dcterms:modified>
</cp:coreProperties>
</file>